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814" r:id="rId1"/>
  </p:sldMasterIdLst>
  <p:notesMasterIdLst>
    <p:notesMasterId r:id="rId28"/>
  </p:notesMasterIdLst>
  <p:sldIdLst>
    <p:sldId id="680" r:id="rId2"/>
    <p:sldId id="788" r:id="rId3"/>
    <p:sldId id="787" r:id="rId4"/>
    <p:sldId id="789" r:id="rId5"/>
    <p:sldId id="790" r:id="rId6"/>
    <p:sldId id="791" r:id="rId7"/>
    <p:sldId id="792" r:id="rId8"/>
    <p:sldId id="793" r:id="rId9"/>
    <p:sldId id="794" r:id="rId10"/>
    <p:sldId id="795" r:id="rId11"/>
    <p:sldId id="796" r:id="rId12"/>
    <p:sldId id="797" r:id="rId13"/>
    <p:sldId id="798" r:id="rId14"/>
    <p:sldId id="799" r:id="rId15"/>
    <p:sldId id="800" r:id="rId16"/>
    <p:sldId id="801" r:id="rId17"/>
    <p:sldId id="803" r:id="rId18"/>
    <p:sldId id="810" r:id="rId19"/>
    <p:sldId id="808" r:id="rId20"/>
    <p:sldId id="809" r:id="rId21"/>
    <p:sldId id="804" r:id="rId22"/>
    <p:sldId id="805" r:id="rId23"/>
    <p:sldId id="811" r:id="rId24"/>
    <p:sldId id="806" r:id="rId25"/>
    <p:sldId id="813" r:id="rId26"/>
    <p:sldId id="768" r:id="rId27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PS" initials="O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EA1A0A"/>
    <a:srgbClr val="1472BA"/>
    <a:srgbClr val="077CA0"/>
    <a:srgbClr val="D0D8E8"/>
    <a:srgbClr val="D0E3EA"/>
    <a:srgbClr val="DC2227"/>
    <a:srgbClr val="D09E00"/>
    <a:srgbClr val="565474"/>
    <a:srgbClr val="5A5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90" autoAdjust="0"/>
    <p:restoredTop sz="94249" autoAdjust="0"/>
  </p:normalViewPr>
  <p:slideViewPr>
    <p:cSldViewPr>
      <p:cViewPr varScale="1">
        <p:scale>
          <a:sx n="89" d="100"/>
          <a:sy n="89" d="100"/>
        </p:scale>
        <p:origin x="590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Asignaciones%20ctas%20salud\Datos\Datos%202018\Reporte%202018\Report%202018-DIS%20FINAL%20CON%20GRAFICO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Asignaciones%20ctas%20salud\Datos\Datos%202018\Reporte%202018\Report%202018-DIS%20FINAL%20CON%20GRAFICO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Asignaciones%20ctas%20salud\Datos\Datos%202018\Reporte%202018\Report2018%20otros%20diabet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0345481543395735"/>
          <c:y val="0.22967142341086097"/>
          <c:w val="0.79510335635066121"/>
          <c:h val="0.76861887692334896"/>
        </c:manualLayout>
      </c:layout>
      <c:pie3DChart>
        <c:varyColors val="1"/>
        <c:ser>
          <c:idx val="0"/>
          <c:order val="0"/>
          <c:tx>
            <c:strRef>
              <c:f>'DIS PARA GRAFICO'!$R$4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>
                <c:manualLayout>
                  <c:x val="-2.890305177474046E-3"/>
                  <c:y val="-0.1992570587001937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1615597959784579E-2"/>
                  <c:y val="-9.624639076034648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142144638403991"/>
                      <c:h val="0.32083755488010807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2.2074947205785043E-2"/>
                  <c:y val="3.900555500822262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4.2760939562892397E-2"/>
                  <c:y val="-2.717710093745503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9449103843925417E-2"/>
                  <c:y val="-5.437062186283500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6.2324085243264979E-2"/>
                  <c:y val="-4.17067693294834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5078407720144751"/>
                  <c:y val="-7.058068655758742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'DIS PARA GRAFICO'!$Q$5:$Q$11</c:f>
              <c:strCache>
                <c:ptCount val="7"/>
                <c:pt idx="0">
                  <c:v>DIS.4 Enfermedades No transmisibles</c:v>
                </c:pt>
                <c:pt idx="1">
                  <c:v>DIS.nec Otras enfermedades/condiciones, y enfermedades/condiciones no especificadas (n.e.p.)</c:v>
                </c:pt>
                <c:pt idx="2">
                  <c:v>DIS.6 No relacionado con una enfermedad específica</c:v>
                </c:pt>
                <c:pt idx="3">
                  <c:v>DIS.5 Lesiones</c:v>
                </c:pt>
                <c:pt idx="4">
                  <c:v>DIS.2 Salud Reproductiva</c:v>
                </c:pt>
                <c:pt idx="5">
                  <c:v>DIS.1 Enfermedades infecciosas y parasitarias</c:v>
                </c:pt>
                <c:pt idx="6">
                  <c:v>DIS.3 Deficiencias Nutricionales</c:v>
                </c:pt>
              </c:strCache>
            </c:strRef>
          </c:cat>
          <c:val>
            <c:numRef>
              <c:f>'DIS PARA GRAFICO'!$R$5:$R$11</c:f>
              <c:numCache>
                <c:formatCode>0.00</c:formatCode>
                <c:ptCount val="7"/>
                <c:pt idx="0">
                  <c:v>45.672026135444078</c:v>
                </c:pt>
                <c:pt idx="1">
                  <c:v>31.238731813765931</c:v>
                </c:pt>
                <c:pt idx="2">
                  <c:v>8.4714342669957912</c:v>
                </c:pt>
                <c:pt idx="3">
                  <c:v>5.6277920831258967</c:v>
                </c:pt>
                <c:pt idx="4">
                  <c:v>5.1016438254677894</c:v>
                </c:pt>
                <c:pt idx="5">
                  <c:v>2.9420464575799303</c:v>
                </c:pt>
                <c:pt idx="6">
                  <c:v>0.9463254176205953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3720842908990444"/>
          <c:y val="0.28888779868248554"/>
          <c:w val="0.57123098201936373"/>
          <c:h val="0.5707353490108250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Pt>
            <c:idx val="4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</c:dPt>
          <c:dPt>
            <c:idx val="5"/>
            <c:bubble3D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  <a:alpha val="90000"/>
                </a:schemeClr>
              </a:solidFill>
              <a:ln w="19050">
                <a:solidFill>
                  <a:schemeClr val="accent1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60000"/>
                    <a:lumMod val="75000"/>
                  </a:schemeClr>
                </a:contourClr>
              </a:sp3d>
            </c:spPr>
          </c:dPt>
          <c:dPt>
            <c:idx val="7"/>
            <c:bubble3D val="0"/>
            <c:spPr>
              <a:solidFill>
                <a:schemeClr val="accent2">
                  <a:lumMod val="60000"/>
                  <a:alpha val="90000"/>
                </a:schemeClr>
              </a:solidFill>
              <a:ln w="19050">
                <a:solidFill>
                  <a:schemeClr val="accent2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60000"/>
                    <a:lumMod val="75000"/>
                  </a:schemeClr>
                </a:contourClr>
              </a:sp3d>
            </c:spPr>
          </c:dPt>
          <c:dPt>
            <c:idx val="8"/>
            <c:bubble3D val="0"/>
            <c:spPr>
              <a:solidFill>
                <a:schemeClr val="accent3">
                  <a:lumMod val="60000"/>
                  <a:alpha val="90000"/>
                </a:schemeClr>
              </a:solidFill>
              <a:ln w="19050">
                <a:solidFill>
                  <a:schemeClr val="accent3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60000"/>
                    <a:lumMod val="75000"/>
                  </a:schemeClr>
                </a:contourClr>
              </a:sp3d>
            </c:spPr>
          </c:dPt>
          <c:dPt>
            <c:idx val="9"/>
            <c:bubble3D val="0"/>
            <c:spPr>
              <a:solidFill>
                <a:schemeClr val="accent4">
                  <a:lumMod val="60000"/>
                  <a:alpha val="90000"/>
                </a:schemeClr>
              </a:solidFill>
              <a:ln w="19050">
                <a:solidFill>
                  <a:schemeClr val="accent4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60000"/>
                    <a:lumMod val="75000"/>
                  </a:schemeClr>
                </a:contourClr>
              </a:sp3d>
            </c:spPr>
          </c:dPt>
          <c:dPt>
            <c:idx val="10"/>
            <c:bubble3D val="0"/>
            <c:spPr>
              <a:solidFill>
                <a:schemeClr val="accent5">
                  <a:lumMod val="60000"/>
                  <a:alpha val="90000"/>
                </a:schemeClr>
              </a:solidFill>
              <a:ln w="19050">
                <a:solidFill>
                  <a:schemeClr val="accent5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60000"/>
                    <a:lumMod val="75000"/>
                  </a:schemeClr>
                </a:contourClr>
              </a:sp3d>
            </c:spPr>
          </c:dPt>
          <c:dPt>
            <c:idx val="11"/>
            <c:bubble3D val="0"/>
            <c:spPr>
              <a:solidFill>
                <a:schemeClr val="accent6">
                  <a:lumMod val="60000"/>
                  <a:alpha val="90000"/>
                </a:schemeClr>
              </a:solidFill>
              <a:ln w="19050">
                <a:solidFill>
                  <a:schemeClr val="accent6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60000"/>
                    <a:lumMod val="75000"/>
                  </a:schemeClr>
                </a:contourClr>
              </a:sp3d>
            </c:spPr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  <a:alpha val="90000"/>
                </a:schemeClr>
              </a:solidFill>
              <a:ln w="19050">
                <a:solidFill>
                  <a:schemeClr val="accent1">
                    <a:lumMod val="80000"/>
                    <a:lumOff val="2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80000"/>
                    <a:lumOff val="2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80000"/>
                    <a:lumOff val="20000"/>
                    <a:lumMod val="75000"/>
                  </a:schemeClr>
                </a:contourClr>
              </a:sp3d>
            </c:spPr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  <a:alpha val="90000"/>
                </a:schemeClr>
              </a:solidFill>
              <a:ln w="19050">
                <a:solidFill>
                  <a:schemeClr val="accent2">
                    <a:lumMod val="80000"/>
                    <a:lumOff val="20000"/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80000"/>
                    <a:lumOff val="2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80000"/>
                    <a:lumOff val="20000"/>
                    <a:lumMod val="75000"/>
                  </a:schemeClr>
                </a:contourClr>
              </a:sp3d>
            </c:spPr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  <a:alpha val="90000"/>
                </a:schemeClr>
              </a:solidFill>
              <a:ln w="19050">
                <a:solidFill>
                  <a:schemeClr val="accent3">
                    <a:lumMod val="80000"/>
                    <a:lumOff val="20000"/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80000"/>
                    <a:lumOff val="2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80000"/>
                    <a:lumOff val="20000"/>
                    <a:lumMod val="75000"/>
                  </a:schemeClr>
                </a:contourClr>
              </a:sp3d>
            </c:spPr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  <a:alpha val="90000"/>
                </a:schemeClr>
              </a:solidFill>
              <a:ln w="19050">
                <a:solidFill>
                  <a:schemeClr val="accent4">
                    <a:lumMod val="80000"/>
                    <a:lumOff val="20000"/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80000"/>
                    <a:lumOff val="2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80000"/>
                    <a:lumOff val="20000"/>
                    <a:lumMod val="75000"/>
                  </a:schemeClr>
                </a:contourClr>
              </a:sp3d>
            </c:spPr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  <a:alpha val="90000"/>
                </a:schemeClr>
              </a:solidFill>
              <a:ln w="19050">
                <a:solidFill>
                  <a:schemeClr val="accent5">
                    <a:lumMod val="80000"/>
                    <a:lumOff val="20000"/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80000"/>
                    <a:lumOff val="2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80000"/>
                    <a:lumOff val="20000"/>
                    <a:lumMod val="75000"/>
                  </a:schemeClr>
                </a:contourClr>
              </a:sp3d>
            </c:spPr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  <a:alpha val="90000"/>
                </a:schemeClr>
              </a:solidFill>
              <a:ln w="19050">
                <a:solidFill>
                  <a:schemeClr val="accent6">
                    <a:lumMod val="80000"/>
                    <a:lumOff val="20000"/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80000"/>
                    <a:lumOff val="2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80000"/>
                    <a:lumOff val="20000"/>
                    <a:lumMod val="75000"/>
                  </a:schemeClr>
                </a:contourClr>
              </a:sp3d>
            </c:spPr>
          </c:dPt>
          <c:dPt>
            <c:idx val="18"/>
            <c:bubble3D val="0"/>
            <c:spPr>
              <a:solidFill>
                <a:schemeClr val="accent1">
                  <a:lumMod val="80000"/>
                  <a:alpha val="90000"/>
                </a:schemeClr>
              </a:solidFill>
              <a:ln w="19050">
                <a:solidFill>
                  <a:schemeClr val="accent1">
                    <a:lumMod val="8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8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80000"/>
                    <a:lumMod val="75000"/>
                  </a:schemeClr>
                </a:contourClr>
              </a:sp3d>
            </c:spPr>
          </c:dPt>
          <c:dPt>
            <c:idx val="19"/>
            <c:bubble3D val="0"/>
            <c:spPr>
              <a:solidFill>
                <a:schemeClr val="accent2">
                  <a:lumMod val="80000"/>
                  <a:alpha val="90000"/>
                </a:schemeClr>
              </a:solidFill>
              <a:ln w="19050">
                <a:solidFill>
                  <a:schemeClr val="accent2">
                    <a:lumMod val="80000"/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8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80000"/>
                    <a:lumMod val="75000"/>
                  </a:schemeClr>
                </a:contourClr>
              </a:sp3d>
            </c:spPr>
          </c:dPt>
          <c:dPt>
            <c:idx val="20"/>
            <c:bubble3D val="0"/>
            <c:spPr>
              <a:solidFill>
                <a:schemeClr val="accent3">
                  <a:lumMod val="80000"/>
                  <a:alpha val="90000"/>
                </a:schemeClr>
              </a:solidFill>
              <a:ln w="19050">
                <a:solidFill>
                  <a:schemeClr val="accent3">
                    <a:lumMod val="80000"/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8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80000"/>
                    <a:lumMod val="75000"/>
                  </a:schemeClr>
                </a:contourClr>
              </a:sp3d>
            </c:spPr>
          </c:dPt>
          <c:dPt>
            <c:idx val="21"/>
            <c:bubble3D val="0"/>
            <c:spPr>
              <a:solidFill>
                <a:schemeClr val="accent4">
                  <a:lumMod val="80000"/>
                  <a:alpha val="90000"/>
                </a:schemeClr>
              </a:solidFill>
              <a:ln w="19050">
                <a:solidFill>
                  <a:schemeClr val="accent4">
                    <a:lumMod val="80000"/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8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80000"/>
                    <a:lumMod val="75000"/>
                  </a:schemeClr>
                </a:contourClr>
              </a:sp3d>
            </c:spPr>
          </c:dPt>
          <c:dPt>
            <c:idx val="22"/>
            <c:bubble3D val="0"/>
            <c:spPr>
              <a:solidFill>
                <a:schemeClr val="accent5">
                  <a:lumMod val="80000"/>
                  <a:alpha val="90000"/>
                </a:schemeClr>
              </a:solidFill>
              <a:ln w="19050">
                <a:solidFill>
                  <a:schemeClr val="accent5">
                    <a:lumMod val="80000"/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8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80000"/>
                    <a:lumMod val="75000"/>
                  </a:schemeClr>
                </a:contourClr>
              </a:sp3d>
            </c:spPr>
          </c:dPt>
          <c:dPt>
            <c:idx val="23"/>
            <c:bubble3D val="0"/>
            <c:spPr>
              <a:solidFill>
                <a:schemeClr val="accent6">
                  <a:lumMod val="80000"/>
                  <a:alpha val="90000"/>
                </a:schemeClr>
              </a:solidFill>
              <a:ln w="19050">
                <a:solidFill>
                  <a:schemeClr val="accent6">
                    <a:lumMod val="80000"/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8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80000"/>
                    <a:lumMod val="75000"/>
                  </a:schemeClr>
                </a:contourClr>
              </a:sp3d>
            </c:spPr>
          </c:dPt>
          <c:dPt>
            <c:idx val="24"/>
            <c:bubble3D val="0"/>
            <c:spPr>
              <a:solidFill>
                <a:schemeClr val="accent1">
                  <a:lumMod val="60000"/>
                  <a:lumOff val="40000"/>
                  <a:alpha val="90000"/>
                </a:schemeClr>
              </a:solidFill>
              <a:ln w="19050">
                <a:solidFill>
                  <a:schemeClr val="accent1">
                    <a:lumMod val="60000"/>
                    <a:lumOff val="4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60000"/>
                    <a:lumOff val="4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60000"/>
                    <a:lumOff val="40000"/>
                    <a:lumMod val="75000"/>
                  </a:schemeClr>
                </a:contourClr>
              </a:sp3d>
            </c:spPr>
          </c:dPt>
          <c:dPt>
            <c:idx val="25"/>
            <c:bubble3D val="0"/>
            <c:spPr>
              <a:solidFill>
                <a:schemeClr val="accent2">
                  <a:lumMod val="60000"/>
                  <a:lumOff val="40000"/>
                  <a:alpha val="90000"/>
                </a:schemeClr>
              </a:solidFill>
              <a:ln w="19050">
                <a:solidFill>
                  <a:schemeClr val="accent2">
                    <a:lumMod val="60000"/>
                    <a:lumOff val="40000"/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60000"/>
                    <a:lumOff val="4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60000"/>
                    <a:lumOff val="40000"/>
                    <a:lumMod val="75000"/>
                  </a:schemeClr>
                </a:contourClr>
              </a:sp3d>
            </c:spPr>
          </c:dPt>
          <c:dPt>
            <c:idx val="26"/>
            <c:bubble3D val="0"/>
            <c:spPr>
              <a:solidFill>
                <a:schemeClr val="accent3">
                  <a:lumMod val="60000"/>
                  <a:lumOff val="40000"/>
                  <a:alpha val="9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60000"/>
                    <a:lumOff val="4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60000"/>
                    <a:lumOff val="40000"/>
                    <a:lumMod val="75000"/>
                  </a:schemeClr>
                </a:contourClr>
              </a:sp3d>
            </c:spPr>
          </c:dPt>
          <c:dPt>
            <c:idx val="27"/>
            <c:bubble3D val="0"/>
            <c:spPr>
              <a:solidFill>
                <a:schemeClr val="accent4">
                  <a:lumMod val="60000"/>
                  <a:lumOff val="40000"/>
                  <a:alpha val="90000"/>
                </a:schemeClr>
              </a:solidFill>
              <a:ln w="19050">
                <a:solidFill>
                  <a:schemeClr val="accent4">
                    <a:lumMod val="60000"/>
                    <a:lumOff val="40000"/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60000"/>
                    <a:lumOff val="4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60000"/>
                    <a:lumOff val="40000"/>
                    <a:lumMod val="75000"/>
                  </a:schemeClr>
                </a:contourClr>
              </a:sp3d>
            </c:spPr>
          </c:dPt>
          <c:dPt>
            <c:idx val="28"/>
            <c:bubble3D val="0"/>
            <c:spPr>
              <a:solidFill>
                <a:schemeClr val="accent5">
                  <a:lumMod val="60000"/>
                  <a:lumOff val="40000"/>
                  <a:alpha val="90000"/>
                </a:schemeClr>
              </a:solidFill>
              <a:ln w="19050">
                <a:solidFill>
                  <a:schemeClr val="accent5">
                    <a:lumMod val="60000"/>
                    <a:lumOff val="40000"/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60000"/>
                    <a:lumOff val="4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60000"/>
                    <a:lumOff val="40000"/>
                    <a:lumMod val="75000"/>
                  </a:schemeClr>
                </a:contourClr>
              </a:sp3d>
            </c:spPr>
          </c:dPt>
          <c:dPt>
            <c:idx val="29"/>
            <c:bubble3D val="0"/>
            <c:spPr>
              <a:solidFill>
                <a:schemeClr val="accent6">
                  <a:lumMod val="60000"/>
                  <a:lumOff val="40000"/>
                  <a:alpha val="9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60000"/>
                    <a:lumOff val="4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60000"/>
                    <a:lumOff val="40000"/>
                    <a:lumMod val="75000"/>
                  </a:schemeClr>
                </a:contourClr>
              </a:sp3d>
            </c:spPr>
          </c:dPt>
          <c:dPt>
            <c:idx val="30"/>
            <c:bubble3D val="0"/>
            <c:spPr>
              <a:solidFill>
                <a:schemeClr val="accent1">
                  <a:lumMod val="50000"/>
                  <a:alpha val="90000"/>
                </a:schemeClr>
              </a:solidFill>
              <a:ln w="19050">
                <a:solidFill>
                  <a:schemeClr val="accent1">
                    <a:lumMod val="5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5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50000"/>
                    <a:lumMod val="75000"/>
                  </a:schemeClr>
                </a:contourClr>
              </a:sp3d>
            </c:spPr>
          </c:dPt>
          <c:dPt>
            <c:idx val="31"/>
            <c:bubble3D val="0"/>
            <c:spPr>
              <a:solidFill>
                <a:schemeClr val="accent2">
                  <a:lumMod val="50000"/>
                  <a:alpha val="90000"/>
                </a:schemeClr>
              </a:solidFill>
              <a:ln w="19050">
                <a:solidFill>
                  <a:schemeClr val="accent2">
                    <a:lumMod val="50000"/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5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50000"/>
                    <a:lumMod val="75000"/>
                  </a:schemeClr>
                </a:contourClr>
              </a:sp3d>
            </c:spPr>
          </c:dPt>
          <c:dPt>
            <c:idx val="32"/>
            <c:bubble3D val="0"/>
            <c:spPr>
              <a:solidFill>
                <a:schemeClr val="accent3">
                  <a:lumMod val="50000"/>
                  <a:alpha val="90000"/>
                </a:schemeClr>
              </a:solidFill>
              <a:ln w="19050">
                <a:solidFill>
                  <a:schemeClr val="accent3">
                    <a:lumMod val="50000"/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5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50000"/>
                    <a:lumMod val="75000"/>
                  </a:schemeClr>
                </a:contourClr>
              </a:sp3d>
            </c:spPr>
          </c:dPt>
          <c:dPt>
            <c:idx val="33"/>
            <c:bubble3D val="0"/>
            <c:spPr>
              <a:solidFill>
                <a:schemeClr val="accent4">
                  <a:lumMod val="50000"/>
                  <a:alpha val="90000"/>
                </a:schemeClr>
              </a:solidFill>
              <a:ln w="19050">
                <a:solidFill>
                  <a:schemeClr val="accent4">
                    <a:lumMod val="50000"/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5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50000"/>
                    <a:lumMod val="75000"/>
                  </a:schemeClr>
                </a:contourClr>
              </a:sp3d>
            </c:spPr>
          </c:dPt>
          <c:dPt>
            <c:idx val="34"/>
            <c:bubble3D val="0"/>
            <c:spPr>
              <a:solidFill>
                <a:schemeClr val="accent5">
                  <a:lumMod val="50000"/>
                  <a:alpha val="90000"/>
                </a:schemeClr>
              </a:solidFill>
              <a:ln w="19050">
                <a:solidFill>
                  <a:schemeClr val="accent5">
                    <a:lumMod val="50000"/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5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50000"/>
                    <a:lumMod val="75000"/>
                  </a:schemeClr>
                </a:contourClr>
              </a:sp3d>
            </c:spPr>
          </c:dPt>
          <c:dPt>
            <c:idx val="35"/>
            <c:bubble3D val="0"/>
            <c:spPr>
              <a:solidFill>
                <a:schemeClr val="accent6">
                  <a:lumMod val="50000"/>
                  <a:alpha val="90000"/>
                </a:schemeClr>
              </a:solidFill>
              <a:ln w="19050">
                <a:solidFill>
                  <a:schemeClr val="accent6">
                    <a:lumMod val="50000"/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5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50000"/>
                    <a:lumMod val="75000"/>
                  </a:schemeClr>
                </a:contourClr>
              </a:sp3d>
            </c:spPr>
          </c:dPt>
          <c:dLbls>
            <c:dLbl>
              <c:idx val="0"/>
              <c:layout>
                <c:manualLayout>
                  <c:x val="9.5967047181303181E-2"/>
                  <c:y val="-2.8772182293412704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1785530397217093E-2"/>
                  <c:y val="1.5889758328495225E-3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325434201107637E-3"/>
                  <c:y val="-4.4553737636378009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3867058483718245E-3"/>
                  <c:y val="-2.9025382730585532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4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8311419206570468E-3"/>
                  <c:y val="-7.0044398655775501E-3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5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4.0302035406028242E-3"/>
                  <c:y val="1.8276564920594776E-3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6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6.0528199525298572E-3"/>
                  <c:y val="2.5119173187463716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6.2193421994499783E-3"/>
                  <c:y val="2.9469641839940711E-3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3.9945497243466604E-2"/>
                  <c:y val="-3.2530123765681998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3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4.9333785429931304E-2"/>
                  <c:y val="-3.0297108500066776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4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4.2610229941353023E-2"/>
                  <c:y val="2.6300139273867963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5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-6.3987115246957771E-2"/>
                  <c:y val="-8.934241475267305E-4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6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-0.10000979542628942"/>
                  <c:y val="-2.3220442460268789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>
                      <a:lumMod val="80000"/>
                      <a:lumOff val="2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80000"/>
                      <a:lumOff val="2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layout>
                <c:manualLayout>
                  <c:x val="-0.11742694244559143"/>
                  <c:y val="-4.4536839437126469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>
                      <a:lumMod val="80000"/>
                      <a:lumOff val="2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80000"/>
                      <a:lumOff val="2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layout>
                <c:manualLayout>
                  <c:x val="-0.13088874656218211"/>
                  <c:y val="-0.12478379844264015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>
                      <a:lumMod val="80000"/>
                      <a:lumOff val="2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80000"/>
                      <a:lumOff val="2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5"/>
              <c:layout>
                <c:manualLayout>
                  <c:x val="-0.14202878348340428"/>
                  <c:y val="-0.17412694908463544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>
                      <a:lumMod val="80000"/>
                      <a:lumOff val="2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80000"/>
                      <a:lumOff val="2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6"/>
              <c:layout>
                <c:manualLayout>
                  <c:x val="-2.227961261009313E-4"/>
                  <c:y val="-0.20043757926023187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>
                      <a:lumMod val="80000"/>
                      <a:lumOff val="2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80000"/>
                      <a:lumOff val="2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7"/>
              <c:layout>
                <c:manualLayout>
                  <c:x val="5.1239874919941107E-2"/>
                  <c:y val="-0.16725783108887091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>
                      <a:lumMod val="80000"/>
                      <a:lumOff val="2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80000"/>
                      <a:lumOff val="2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8"/>
              <c:layout>
                <c:manualLayout>
                  <c:x val="6.8109608308530759E-2"/>
                  <c:y val="-0.12745166978738251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>
                      <a:lumMod val="8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8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>
                          <a:lumMod val="8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9"/>
              <c:layout>
                <c:manualLayout>
                  <c:x val="0.17089163495711363"/>
                  <c:y val="-7.9857346492124615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>
                      <a:lumMod val="8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8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>
                          <a:lumMod val="8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2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>
                      <a:lumMod val="8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8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5">
                          <a:lumMod val="8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3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>
                      <a:lumMod val="8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8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6">
                          <a:lumMod val="8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4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>
                      <a:lumMod val="60000"/>
                      <a:lumOff val="4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60000"/>
                      <a:lumOff val="4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5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>
                      <a:lumMod val="60000"/>
                      <a:lumOff val="4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60000"/>
                      <a:lumOff val="4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6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>
                      <a:lumMod val="60000"/>
                      <a:lumOff val="4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60000"/>
                      <a:lumOff val="4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7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60000"/>
                      <a:lumOff val="4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8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>
                      <a:lumMod val="60000"/>
                      <a:lumOff val="4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60000"/>
                      <a:lumOff val="4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9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60000"/>
                      <a:lumOff val="4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0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5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>
                      <a:lumMod val="5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5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>
                          <a:lumMod val="5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2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>
                      <a:lumMod val="5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5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3">
                          <a:lumMod val="5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3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>
                      <a:lumMod val="5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5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4">
                          <a:lumMod val="5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5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>
                      <a:lumMod val="5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5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6">
                          <a:lumMod val="5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ysClr val="window" lastClr="FFFFFF">
                  <a:alpha val="90000"/>
                </a:sysClr>
              </a:solidFill>
              <a:ln w="12700" cap="flat" cmpd="sng" algn="ctr">
                <a:solidFill>
                  <a:srgbClr val="4F81BD"/>
                </a:solidFill>
                <a:round/>
              </a:ln>
              <a:effectLst>
                <a:outerShdw blurRad="50800" dist="38100" dir="2700000" algn="tl" rotWithShape="0">
                  <a:srgbClr val="4F81BD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'DIS  ESPECIFICO ENFER NO TRANS'!$O$6:$O$25</c:f>
              <c:strCache>
                <c:ptCount val="20"/>
                <c:pt idx="0">
                  <c:v> Las enfermedades del sistema digestivo </c:v>
                </c:pt>
                <c:pt idx="1">
                  <c:v> Las enfermedades orales</c:v>
                </c:pt>
                <c:pt idx="2">
                  <c:v> Otros Trastornos de los órganos de los sentidos</c:v>
                </c:pt>
                <c:pt idx="3">
                  <c:v> Hipertensión</c:v>
                </c:pt>
                <c:pt idx="4">
                  <c:v> Neoplasias</c:v>
                </c:pt>
                <c:pt idx="5">
                  <c:v> Otras enfermedades, y enfermedades no especificadas, endocrinas y metabólicas</c:v>
                </c:pt>
                <c:pt idx="6">
                  <c:v> Diabetes</c:v>
                </c:pt>
                <c:pt idx="7">
                  <c:v> Las enfermedades del tracto urogenital </c:v>
                </c:pt>
                <c:pt idx="8">
                  <c:v> Otras enfermedades, y enfermedades no especificadas, cardiovasculares</c:v>
                </c:pt>
                <c:pt idx="9">
                  <c:v> Musculo esqueletico y conectivo</c:v>
                </c:pt>
                <c:pt idx="10">
                  <c:v> Trastornos de conducta</c:v>
                </c:pt>
                <c:pt idx="11">
                  <c:v> Otros Las enfermedades del sistema respiratorio </c:v>
                </c:pt>
                <c:pt idx="12">
                  <c:v> Piel y tejido subcutaneo</c:v>
                </c:pt>
                <c:pt idx="13">
                  <c:v> Trastornos mental y de conducta , y las condiciones neurológicas, no especificados</c:v>
                </c:pt>
                <c:pt idx="14">
                  <c:v> Trastornos mentales (psiquiátricos)</c:v>
                </c:pt>
                <c:pt idx="15">
                  <c:v> Otras enfermedades, y enfermedades no especificadas, no transmisibles (n.e.p.)</c:v>
                </c:pt>
                <c:pt idx="16">
                  <c:v> Ataques isquemicos cerebrales</c:v>
                </c:pt>
                <c:pt idx="17">
                  <c:v> Asma</c:v>
                </c:pt>
                <c:pt idx="18">
                  <c:v> Catarata</c:v>
                </c:pt>
                <c:pt idx="19">
                  <c:v> Condiciones neurológicas</c:v>
                </c:pt>
              </c:strCache>
            </c:strRef>
          </c:cat>
          <c:val>
            <c:numRef>
              <c:f>'DIS  ESPECIFICO ENFER NO TRANS'!$Q$6:$Q$25</c:f>
              <c:numCache>
                <c:formatCode>0%</c:formatCode>
                <c:ptCount val="20"/>
                <c:pt idx="0">
                  <c:v>0.1049499570557878</c:v>
                </c:pt>
                <c:pt idx="1">
                  <c:v>9.9376121225742978E-2</c:v>
                </c:pt>
                <c:pt idx="2">
                  <c:v>9.2908225179760981E-2</c:v>
                </c:pt>
                <c:pt idx="3">
                  <c:v>8.421476610723333E-2</c:v>
                </c:pt>
                <c:pt idx="4">
                  <c:v>8.1501640061050498E-2</c:v>
                </c:pt>
                <c:pt idx="5">
                  <c:v>6.9858576946560919E-2</c:v>
                </c:pt>
                <c:pt idx="6">
                  <c:v>6.5120093770862086E-2</c:v>
                </c:pt>
                <c:pt idx="7">
                  <c:v>5.7525150601452545E-2</c:v>
                </c:pt>
                <c:pt idx="8">
                  <c:v>5.654702343216237E-2</c:v>
                </c:pt>
                <c:pt idx="9">
                  <c:v>5.0976497586582022E-2</c:v>
                </c:pt>
                <c:pt idx="10">
                  <c:v>4.5731504154611809E-2</c:v>
                </c:pt>
                <c:pt idx="11">
                  <c:v>3.8063499501978092E-2</c:v>
                </c:pt>
                <c:pt idx="12">
                  <c:v>3.6038340798970635E-2</c:v>
                </c:pt>
                <c:pt idx="13">
                  <c:v>2.7141805136873615E-2</c:v>
                </c:pt>
                <c:pt idx="14">
                  <c:v>2.2853795169591469E-2</c:v>
                </c:pt>
                <c:pt idx="15">
                  <c:v>2.209158840066202E-2</c:v>
                </c:pt>
                <c:pt idx="16">
                  <c:v>1.9093214335434823E-2</c:v>
                </c:pt>
                <c:pt idx="17">
                  <c:v>1.4101816648475525E-2</c:v>
                </c:pt>
                <c:pt idx="18">
                  <c:v>6.5767549229904677E-3</c:v>
                </c:pt>
                <c:pt idx="19">
                  <c:v>5.3296289632161209E-3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666666666666665E-2"/>
          <c:y val="9.9668137839996812E-2"/>
          <c:w val="0.59842519685039375"/>
          <c:h val="0.8790029330939978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1"/>
              <c:layout>
                <c:manualLayout>
                  <c:x val="0.10410645669291338"/>
                  <c:y val="-0.1135452809879376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6725039370078721E-2"/>
                  <c:y val="6.533675064999953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8319790026246716E-2"/>
                  <c:y val="9.21201242324145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3096272965879263E-2"/>
                  <c:y val="9.8406999947568227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9.6699212598425448E-3"/>
                  <c:y val="1.6287770139190885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3.8392860892388449E-2"/>
                  <c:y val="-6.3007547088341515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'DIS X DIABETES '!$G$5:$G$12</c:f>
              <c:strCache>
                <c:ptCount val="8"/>
                <c:pt idx="0">
                  <c:v>Sueldos y salarios </c:v>
                </c:pt>
                <c:pt idx="1">
                  <c:v>Bienes de salud </c:v>
                </c:pt>
                <c:pt idx="2">
                  <c:v>Cotizaciones sociales</c:v>
                </c:pt>
                <c:pt idx="3">
                  <c:v>Servicios no de salud</c:v>
                </c:pt>
                <c:pt idx="4">
                  <c:v>Servicios de salud</c:v>
                </c:pt>
                <c:pt idx="5">
                  <c:v>Todos los demás costos relativos a los asalariados</c:v>
                </c:pt>
                <c:pt idx="6">
                  <c:v>Productos no de salud</c:v>
                </c:pt>
                <c:pt idx="7">
                  <c:v>Otras partidas del gasto</c:v>
                </c:pt>
              </c:strCache>
            </c:strRef>
          </c:cat>
          <c:val>
            <c:numRef>
              <c:f>'DIS X DIABETES '!$H$5:$H$12</c:f>
              <c:numCache>
                <c:formatCode>0%</c:formatCode>
                <c:ptCount val="8"/>
                <c:pt idx="0">
                  <c:v>0.55182745040623626</c:v>
                </c:pt>
                <c:pt idx="1">
                  <c:v>0.24983536870006692</c:v>
                </c:pt>
                <c:pt idx="2">
                  <c:v>7.6851761909052921E-2</c:v>
                </c:pt>
                <c:pt idx="3">
                  <c:v>4.6293643135355847E-2</c:v>
                </c:pt>
                <c:pt idx="4">
                  <c:v>3.8100042289808365E-2</c:v>
                </c:pt>
                <c:pt idx="5">
                  <c:v>1.8851121342438524E-2</c:v>
                </c:pt>
                <c:pt idx="6">
                  <c:v>1.8240296232457067E-2</c:v>
                </c:pt>
                <c:pt idx="7">
                  <c:v>3.1598458423102321E-7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36071D-D227-4034-B3CA-5455A25E56DE}" type="doc">
      <dgm:prSet loTypeId="urn:microsoft.com/office/officeart/2005/8/layout/process3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E98A2007-8C19-4779-BE32-0F7367E4F565}">
      <dgm:prSet phldrT="[Texto]"/>
      <dgm:spPr>
        <a:solidFill>
          <a:srgbClr val="0070C0"/>
        </a:solidFill>
      </dgm:spPr>
      <dgm:t>
        <a:bodyPr/>
        <a:lstStyle/>
        <a:p>
          <a:pPr algn="ctr"/>
          <a:r>
            <a:rPr lang="en-US" dirty="0" smtClean="0"/>
            <a:t>DIS</a:t>
          </a:r>
          <a:endParaRPr lang="es-CR" dirty="0"/>
        </a:p>
      </dgm:t>
    </dgm:pt>
    <dgm:pt modelId="{188FF2A5-101C-4DA2-BB19-D79B775FCEEC}" type="parTrans" cxnId="{58E31F9C-D67D-4540-9B12-E3035069BCD8}">
      <dgm:prSet/>
      <dgm:spPr/>
      <dgm:t>
        <a:bodyPr/>
        <a:lstStyle/>
        <a:p>
          <a:endParaRPr lang="es-CR"/>
        </a:p>
      </dgm:t>
    </dgm:pt>
    <dgm:pt modelId="{CE7B1484-01FC-41B2-8250-E5193C0BF620}" type="sibTrans" cxnId="{58E31F9C-D67D-4540-9B12-E3035069BCD8}">
      <dgm:prSet/>
      <dgm:spPr/>
      <dgm:t>
        <a:bodyPr/>
        <a:lstStyle/>
        <a:p>
          <a:endParaRPr lang="es-CR"/>
        </a:p>
      </dgm:t>
    </dgm:pt>
    <dgm:pt modelId="{AA20C45D-C953-4FC0-BD1C-F5AA2C27BF8A}">
      <dgm:prSet phldrT="[Texto]"/>
      <dgm:spPr>
        <a:ln>
          <a:solidFill>
            <a:srgbClr val="1472BA"/>
          </a:solidFill>
        </a:ln>
      </dgm:spPr>
      <dgm:t>
        <a:bodyPr/>
        <a:lstStyle/>
        <a:p>
          <a:pPr algn="just"/>
          <a:r>
            <a:rPr lang="es-MX" b="1" noProof="0" dirty="0" smtClean="0"/>
            <a:t>Monitoreo del objetivo final del gasto y la política: mejorar la salud y disminuir el riesgo individual y colectivo.</a:t>
          </a:r>
          <a:endParaRPr lang="es-CR" dirty="0"/>
        </a:p>
      </dgm:t>
    </dgm:pt>
    <dgm:pt modelId="{0E776B1D-7C71-4F67-A9DA-713A814F1CFB}" type="parTrans" cxnId="{59690751-0225-4E22-BC18-94529F24AEF9}">
      <dgm:prSet/>
      <dgm:spPr/>
      <dgm:t>
        <a:bodyPr/>
        <a:lstStyle/>
        <a:p>
          <a:endParaRPr lang="es-CR"/>
        </a:p>
      </dgm:t>
    </dgm:pt>
    <dgm:pt modelId="{82837A07-A1A6-4A9B-9589-0A2255DF1C12}" type="sibTrans" cxnId="{59690751-0225-4E22-BC18-94529F24AEF9}">
      <dgm:prSet/>
      <dgm:spPr/>
      <dgm:t>
        <a:bodyPr/>
        <a:lstStyle/>
        <a:p>
          <a:endParaRPr lang="es-CR"/>
        </a:p>
      </dgm:t>
    </dgm:pt>
    <dgm:pt modelId="{353A44DC-606C-4E2F-B99E-CB9D75734EB6}">
      <dgm:prSet phldrT="[Texto]"/>
      <dgm:spPr>
        <a:solidFill>
          <a:srgbClr val="0070C0"/>
        </a:solidFill>
      </dgm:spPr>
      <dgm:t>
        <a:bodyPr/>
        <a:lstStyle/>
        <a:p>
          <a:pPr algn="ctr"/>
          <a:r>
            <a:rPr lang="en-US" dirty="0" smtClean="0"/>
            <a:t>DIS</a:t>
          </a:r>
          <a:endParaRPr lang="es-CR" dirty="0"/>
        </a:p>
      </dgm:t>
    </dgm:pt>
    <dgm:pt modelId="{9B78F486-6F84-4A3A-8B82-2FEA2F5E3B7E}" type="parTrans" cxnId="{C44B68B0-88BE-4186-9F24-8AD38B7E8061}">
      <dgm:prSet/>
      <dgm:spPr/>
      <dgm:t>
        <a:bodyPr/>
        <a:lstStyle/>
        <a:p>
          <a:endParaRPr lang="es-CR"/>
        </a:p>
      </dgm:t>
    </dgm:pt>
    <dgm:pt modelId="{AD382908-40A6-4655-905B-3F94E42D29DB}" type="sibTrans" cxnId="{C44B68B0-88BE-4186-9F24-8AD38B7E8061}">
      <dgm:prSet/>
      <dgm:spPr/>
      <dgm:t>
        <a:bodyPr/>
        <a:lstStyle/>
        <a:p>
          <a:endParaRPr lang="es-CR"/>
        </a:p>
      </dgm:t>
    </dgm:pt>
    <dgm:pt modelId="{3EB9F54A-4A09-49FB-B554-D982579ECEA9}">
      <dgm:prSet/>
      <dgm:spPr>
        <a:ln>
          <a:solidFill>
            <a:srgbClr val="4F81BD"/>
          </a:solidFill>
        </a:ln>
      </dgm:spPr>
      <dgm:t>
        <a:bodyPr/>
        <a:lstStyle/>
        <a:p>
          <a:pPr algn="just"/>
          <a:r>
            <a:rPr lang="es-MX" b="1" noProof="0" dirty="0" smtClean="0"/>
            <a:t>Informar la toma de decisiones en salud y la asignación de recursos.</a:t>
          </a:r>
          <a:endParaRPr lang="es-CR" dirty="0"/>
        </a:p>
      </dgm:t>
    </dgm:pt>
    <dgm:pt modelId="{6EF2F982-79B9-4911-B287-2C78457F6691}" type="parTrans" cxnId="{B0BA1732-61A1-4404-98BE-2B7D82A2525C}">
      <dgm:prSet/>
      <dgm:spPr/>
      <dgm:t>
        <a:bodyPr/>
        <a:lstStyle/>
        <a:p>
          <a:endParaRPr lang="es-CR"/>
        </a:p>
      </dgm:t>
    </dgm:pt>
    <dgm:pt modelId="{F7A3A81C-214B-4FAB-99DE-7FDBC4C88EEE}" type="sibTrans" cxnId="{B0BA1732-61A1-4404-98BE-2B7D82A2525C}">
      <dgm:prSet/>
      <dgm:spPr/>
      <dgm:t>
        <a:bodyPr/>
        <a:lstStyle/>
        <a:p>
          <a:endParaRPr lang="es-CR"/>
        </a:p>
      </dgm:t>
    </dgm:pt>
    <dgm:pt modelId="{6AFA2FD2-0B54-4AF9-84DE-65473C8DB1D3}" type="pres">
      <dgm:prSet presAssocID="{3436071D-D227-4034-B3CA-5455A25E56D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687B7D4D-F3D9-44FD-9119-0B0BB353CCAB}" type="pres">
      <dgm:prSet presAssocID="{E98A2007-8C19-4779-BE32-0F7367E4F565}" presName="composite" presStyleCnt="0"/>
      <dgm:spPr/>
    </dgm:pt>
    <dgm:pt modelId="{2F1A1483-3148-4907-A023-7C3F55BAE16D}" type="pres">
      <dgm:prSet presAssocID="{E98A2007-8C19-4779-BE32-0F7367E4F565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DB1D2FA7-B1CE-480F-9CD1-8A6462AB266F}" type="pres">
      <dgm:prSet presAssocID="{E98A2007-8C19-4779-BE32-0F7367E4F565}" presName="parSh" presStyleLbl="node1" presStyleIdx="0" presStyleCnt="2"/>
      <dgm:spPr/>
      <dgm:t>
        <a:bodyPr/>
        <a:lstStyle/>
        <a:p>
          <a:endParaRPr lang="es-CR"/>
        </a:p>
      </dgm:t>
    </dgm:pt>
    <dgm:pt modelId="{EB9AD6ED-C693-4E77-B4A6-90A2250F41AA}" type="pres">
      <dgm:prSet presAssocID="{E98A2007-8C19-4779-BE32-0F7367E4F565}" presName="desTx" presStyleLbl="fgAcc1" presStyleIdx="0" presStyleCnt="2" custScaleX="104411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529C0A8B-FE84-4ACF-8BBD-17EFA776D273}" type="pres">
      <dgm:prSet presAssocID="{CE7B1484-01FC-41B2-8250-E5193C0BF620}" presName="sibTrans" presStyleLbl="sibTrans2D1" presStyleIdx="0" presStyleCnt="1"/>
      <dgm:spPr/>
      <dgm:t>
        <a:bodyPr/>
        <a:lstStyle/>
        <a:p>
          <a:endParaRPr lang="es-CR"/>
        </a:p>
      </dgm:t>
    </dgm:pt>
    <dgm:pt modelId="{8472DC94-BE87-49C5-9F8B-DFCC8A924EB0}" type="pres">
      <dgm:prSet presAssocID="{CE7B1484-01FC-41B2-8250-E5193C0BF620}" presName="connTx" presStyleLbl="sibTrans2D1" presStyleIdx="0" presStyleCnt="1"/>
      <dgm:spPr/>
      <dgm:t>
        <a:bodyPr/>
        <a:lstStyle/>
        <a:p>
          <a:endParaRPr lang="es-CR"/>
        </a:p>
      </dgm:t>
    </dgm:pt>
    <dgm:pt modelId="{FD5DED15-9865-4AF0-A045-0110EE7AF3FC}" type="pres">
      <dgm:prSet presAssocID="{353A44DC-606C-4E2F-B99E-CB9D75734EB6}" presName="composite" presStyleCnt="0"/>
      <dgm:spPr/>
    </dgm:pt>
    <dgm:pt modelId="{BA3F8016-ACAE-4685-9788-BF94D3D11192}" type="pres">
      <dgm:prSet presAssocID="{353A44DC-606C-4E2F-B99E-CB9D75734EB6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2768AF83-0734-47A0-A99A-2A44F1C60D93}" type="pres">
      <dgm:prSet presAssocID="{353A44DC-606C-4E2F-B99E-CB9D75734EB6}" presName="parSh" presStyleLbl="node1" presStyleIdx="1" presStyleCnt="2"/>
      <dgm:spPr/>
      <dgm:t>
        <a:bodyPr/>
        <a:lstStyle/>
        <a:p>
          <a:endParaRPr lang="es-CR"/>
        </a:p>
      </dgm:t>
    </dgm:pt>
    <dgm:pt modelId="{9C1EB1A2-CB35-45E6-964D-827E69A8B525}" type="pres">
      <dgm:prSet presAssocID="{353A44DC-606C-4E2F-B99E-CB9D75734EB6}" presName="desTx" presStyleLbl="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82328DE2-5BAB-40A4-A41E-CE69F4EA1EC2}" type="presOf" srcId="{353A44DC-606C-4E2F-B99E-CB9D75734EB6}" destId="{BA3F8016-ACAE-4685-9788-BF94D3D11192}" srcOrd="0" destOrd="0" presId="urn:microsoft.com/office/officeart/2005/8/layout/process3"/>
    <dgm:cxn modelId="{D95D7A46-DF93-4438-BEA6-5338046D7784}" type="presOf" srcId="{353A44DC-606C-4E2F-B99E-CB9D75734EB6}" destId="{2768AF83-0734-47A0-A99A-2A44F1C60D93}" srcOrd="1" destOrd="0" presId="urn:microsoft.com/office/officeart/2005/8/layout/process3"/>
    <dgm:cxn modelId="{953D067E-2CEA-4C09-9EBC-8632F254FDD2}" type="presOf" srcId="{E98A2007-8C19-4779-BE32-0F7367E4F565}" destId="{2F1A1483-3148-4907-A023-7C3F55BAE16D}" srcOrd="0" destOrd="0" presId="urn:microsoft.com/office/officeart/2005/8/layout/process3"/>
    <dgm:cxn modelId="{4E837E4E-A281-4C9E-BFF4-366B82F291A8}" type="presOf" srcId="{3EB9F54A-4A09-49FB-B554-D982579ECEA9}" destId="{9C1EB1A2-CB35-45E6-964D-827E69A8B525}" srcOrd="0" destOrd="0" presId="urn:microsoft.com/office/officeart/2005/8/layout/process3"/>
    <dgm:cxn modelId="{B0BA1732-61A1-4404-98BE-2B7D82A2525C}" srcId="{353A44DC-606C-4E2F-B99E-CB9D75734EB6}" destId="{3EB9F54A-4A09-49FB-B554-D982579ECEA9}" srcOrd="0" destOrd="0" parTransId="{6EF2F982-79B9-4911-B287-2C78457F6691}" sibTransId="{F7A3A81C-214B-4FAB-99DE-7FDBC4C88EEE}"/>
    <dgm:cxn modelId="{15365B4F-24D6-48F5-8FE9-75F5189E5B6A}" type="presOf" srcId="{E98A2007-8C19-4779-BE32-0F7367E4F565}" destId="{DB1D2FA7-B1CE-480F-9CD1-8A6462AB266F}" srcOrd="1" destOrd="0" presId="urn:microsoft.com/office/officeart/2005/8/layout/process3"/>
    <dgm:cxn modelId="{59690751-0225-4E22-BC18-94529F24AEF9}" srcId="{E98A2007-8C19-4779-BE32-0F7367E4F565}" destId="{AA20C45D-C953-4FC0-BD1C-F5AA2C27BF8A}" srcOrd="0" destOrd="0" parTransId="{0E776B1D-7C71-4F67-A9DA-713A814F1CFB}" sibTransId="{82837A07-A1A6-4A9B-9589-0A2255DF1C12}"/>
    <dgm:cxn modelId="{C44B68B0-88BE-4186-9F24-8AD38B7E8061}" srcId="{3436071D-D227-4034-B3CA-5455A25E56DE}" destId="{353A44DC-606C-4E2F-B99E-CB9D75734EB6}" srcOrd="1" destOrd="0" parTransId="{9B78F486-6F84-4A3A-8B82-2FEA2F5E3B7E}" sibTransId="{AD382908-40A6-4655-905B-3F94E42D29DB}"/>
    <dgm:cxn modelId="{EA8B4922-412B-4CCC-B671-457C43BD1EFE}" type="presOf" srcId="{3436071D-D227-4034-B3CA-5455A25E56DE}" destId="{6AFA2FD2-0B54-4AF9-84DE-65473C8DB1D3}" srcOrd="0" destOrd="0" presId="urn:microsoft.com/office/officeart/2005/8/layout/process3"/>
    <dgm:cxn modelId="{83F03B1E-7958-44E4-87EC-D5555A3C4094}" type="presOf" srcId="{CE7B1484-01FC-41B2-8250-E5193C0BF620}" destId="{8472DC94-BE87-49C5-9F8B-DFCC8A924EB0}" srcOrd="1" destOrd="0" presId="urn:microsoft.com/office/officeart/2005/8/layout/process3"/>
    <dgm:cxn modelId="{58E31F9C-D67D-4540-9B12-E3035069BCD8}" srcId="{3436071D-D227-4034-B3CA-5455A25E56DE}" destId="{E98A2007-8C19-4779-BE32-0F7367E4F565}" srcOrd="0" destOrd="0" parTransId="{188FF2A5-101C-4DA2-BB19-D79B775FCEEC}" sibTransId="{CE7B1484-01FC-41B2-8250-E5193C0BF620}"/>
    <dgm:cxn modelId="{11270D84-A088-4735-B5B5-8CE2BED795EC}" type="presOf" srcId="{CE7B1484-01FC-41B2-8250-E5193C0BF620}" destId="{529C0A8B-FE84-4ACF-8BBD-17EFA776D273}" srcOrd="0" destOrd="0" presId="urn:microsoft.com/office/officeart/2005/8/layout/process3"/>
    <dgm:cxn modelId="{7813976D-EE89-4B11-84A2-E4677ADB1606}" type="presOf" srcId="{AA20C45D-C953-4FC0-BD1C-F5AA2C27BF8A}" destId="{EB9AD6ED-C693-4E77-B4A6-90A2250F41AA}" srcOrd="0" destOrd="0" presId="urn:microsoft.com/office/officeart/2005/8/layout/process3"/>
    <dgm:cxn modelId="{49EE58E9-E6A4-4A3A-95A2-B9A4CA10C278}" type="presParOf" srcId="{6AFA2FD2-0B54-4AF9-84DE-65473C8DB1D3}" destId="{687B7D4D-F3D9-44FD-9119-0B0BB353CCAB}" srcOrd="0" destOrd="0" presId="urn:microsoft.com/office/officeart/2005/8/layout/process3"/>
    <dgm:cxn modelId="{29156405-E782-4F8E-80CD-64DA457100B9}" type="presParOf" srcId="{687B7D4D-F3D9-44FD-9119-0B0BB353CCAB}" destId="{2F1A1483-3148-4907-A023-7C3F55BAE16D}" srcOrd="0" destOrd="0" presId="urn:microsoft.com/office/officeart/2005/8/layout/process3"/>
    <dgm:cxn modelId="{A74C1BFC-4CF3-4BB4-BDD0-1C3F2ED49269}" type="presParOf" srcId="{687B7D4D-F3D9-44FD-9119-0B0BB353CCAB}" destId="{DB1D2FA7-B1CE-480F-9CD1-8A6462AB266F}" srcOrd="1" destOrd="0" presId="urn:microsoft.com/office/officeart/2005/8/layout/process3"/>
    <dgm:cxn modelId="{3ADD52B7-AEE7-4C3E-98C7-0C89D17DC526}" type="presParOf" srcId="{687B7D4D-F3D9-44FD-9119-0B0BB353CCAB}" destId="{EB9AD6ED-C693-4E77-B4A6-90A2250F41AA}" srcOrd="2" destOrd="0" presId="urn:microsoft.com/office/officeart/2005/8/layout/process3"/>
    <dgm:cxn modelId="{510BE6DE-AE12-42CD-8598-D4E995C544BC}" type="presParOf" srcId="{6AFA2FD2-0B54-4AF9-84DE-65473C8DB1D3}" destId="{529C0A8B-FE84-4ACF-8BBD-17EFA776D273}" srcOrd="1" destOrd="0" presId="urn:microsoft.com/office/officeart/2005/8/layout/process3"/>
    <dgm:cxn modelId="{3364E6E1-15CD-4F40-A5E1-72CBB0D48CE7}" type="presParOf" srcId="{529C0A8B-FE84-4ACF-8BBD-17EFA776D273}" destId="{8472DC94-BE87-49C5-9F8B-DFCC8A924EB0}" srcOrd="0" destOrd="0" presId="urn:microsoft.com/office/officeart/2005/8/layout/process3"/>
    <dgm:cxn modelId="{ECE73913-A891-4CAA-9E9B-4364C4BC0698}" type="presParOf" srcId="{6AFA2FD2-0B54-4AF9-84DE-65473C8DB1D3}" destId="{FD5DED15-9865-4AF0-A045-0110EE7AF3FC}" srcOrd="2" destOrd="0" presId="urn:microsoft.com/office/officeart/2005/8/layout/process3"/>
    <dgm:cxn modelId="{D7AC8B31-C594-4841-BAC1-AF041E8A6C9B}" type="presParOf" srcId="{FD5DED15-9865-4AF0-A045-0110EE7AF3FC}" destId="{BA3F8016-ACAE-4685-9788-BF94D3D11192}" srcOrd="0" destOrd="0" presId="urn:microsoft.com/office/officeart/2005/8/layout/process3"/>
    <dgm:cxn modelId="{CC6E28F0-9A7C-427D-9CA4-BBF3767725A3}" type="presParOf" srcId="{FD5DED15-9865-4AF0-A045-0110EE7AF3FC}" destId="{2768AF83-0734-47A0-A99A-2A44F1C60D93}" srcOrd="1" destOrd="0" presId="urn:microsoft.com/office/officeart/2005/8/layout/process3"/>
    <dgm:cxn modelId="{37DEB863-DCB9-4C14-8D1C-AEF0F89A4370}" type="presParOf" srcId="{FD5DED15-9865-4AF0-A045-0110EE7AF3FC}" destId="{9C1EB1A2-CB35-45E6-964D-827E69A8B525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2DA9E5-4B56-4DE9-9788-27A9D2F46C86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60D67F7F-1321-4E54-B5CE-A49A22E43607}">
      <dgm:prSet phldrT="[Texto]" custT="1"/>
      <dgm:spPr>
        <a:solidFill>
          <a:srgbClr val="4F81BD"/>
        </a:solidFill>
      </dgm:spPr>
      <dgm:t>
        <a:bodyPr/>
        <a:lstStyle/>
        <a:p>
          <a:r>
            <a:rPr lang="es-MX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 partir del gasto por proveedor y/o función </a:t>
          </a:r>
        </a:p>
      </dgm:t>
    </dgm:pt>
    <dgm:pt modelId="{5A9DB3D1-B3F5-4510-89A1-A7AC765C5140}" type="parTrans" cxnId="{CC2A5981-FC0C-4CF6-B831-AB4BB4BFB000}">
      <dgm:prSet/>
      <dgm:spPr/>
      <dgm:t>
        <a:bodyPr/>
        <a:lstStyle/>
        <a:p>
          <a:endParaRPr lang="es-MX"/>
        </a:p>
      </dgm:t>
    </dgm:pt>
    <dgm:pt modelId="{51A6E443-D9E7-4858-A8D9-5ECAAD4389E2}" type="sibTrans" cxnId="{CC2A5981-FC0C-4CF6-B831-AB4BB4BFB000}">
      <dgm:prSet/>
      <dgm:spPr/>
      <dgm:t>
        <a:bodyPr/>
        <a:lstStyle/>
        <a:p>
          <a:endParaRPr lang="es-MX"/>
        </a:p>
      </dgm:t>
    </dgm:pt>
    <dgm:pt modelId="{BA25DE22-04A6-4834-A8A7-F1591C554A3B}">
      <dgm:prSet phldrT="[Texto]" custT="1"/>
      <dgm:spPr/>
      <dgm:t>
        <a:bodyPr/>
        <a:lstStyle/>
        <a:p>
          <a:r>
            <a:rPr lang="en-GB" sz="1400" b="1" dirty="0" err="1">
              <a:latin typeface="Arial" pitchFamily="34" charset="0"/>
              <a:cs typeface="Arial" pitchFamily="34" charset="0"/>
            </a:rPr>
            <a:t>Agregados</a:t>
          </a:r>
          <a:r>
            <a:rPr lang="en-GB" sz="1400" b="1" dirty="0">
              <a:latin typeface="Arial" pitchFamily="34" charset="0"/>
              <a:cs typeface="Arial" pitchFamily="34" charset="0"/>
            </a:rPr>
            <a:t> SHA</a:t>
          </a:r>
          <a:endParaRPr lang="es-MX" sz="1400" b="1" dirty="0">
            <a:latin typeface="Arial" pitchFamily="34" charset="0"/>
            <a:cs typeface="Arial" pitchFamily="34" charset="0"/>
          </a:endParaRPr>
        </a:p>
      </dgm:t>
    </dgm:pt>
    <dgm:pt modelId="{946D4D14-20A4-464B-BBB7-94F8BCC1A738}" type="parTrans" cxnId="{7666705A-C566-4FF9-BBB7-73A564562F32}">
      <dgm:prSet/>
      <dgm:spPr/>
      <dgm:t>
        <a:bodyPr/>
        <a:lstStyle/>
        <a:p>
          <a:endParaRPr lang="es-MX"/>
        </a:p>
      </dgm:t>
    </dgm:pt>
    <dgm:pt modelId="{106B9B64-0974-4D65-AC9F-3B69A7FBDDF9}" type="sibTrans" cxnId="{7666705A-C566-4FF9-BBB7-73A564562F32}">
      <dgm:prSet/>
      <dgm:spPr/>
      <dgm:t>
        <a:bodyPr/>
        <a:lstStyle/>
        <a:p>
          <a:endParaRPr lang="es-MX"/>
        </a:p>
      </dgm:t>
    </dgm:pt>
    <dgm:pt modelId="{3455CBA4-7A40-48E1-A3ED-85159CEDE578}">
      <dgm:prSet phldrT="[Texto]" custT="1"/>
      <dgm:spPr>
        <a:solidFill>
          <a:srgbClr val="4F81BD"/>
        </a:solidFill>
      </dgm:spPr>
      <dgm:t>
        <a:bodyPr/>
        <a:lstStyle/>
        <a:p>
          <a:r>
            <a:rPr lang="es-MX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Obtener el detalle del gasto por proveedor y/o función </a:t>
          </a:r>
        </a:p>
      </dgm:t>
    </dgm:pt>
    <dgm:pt modelId="{A649F732-9FDE-45FD-8898-5CF5437234C6}" type="parTrans" cxnId="{92CB6059-04CF-4CB7-BAAC-EBFA93133FFF}">
      <dgm:prSet/>
      <dgm:spPr/>
      <dgm:t>
        <a:bodyPr/>
        <a:lstStyle/>
        <a:p>
          <a:endParaRPr lang="es-MX"/>
        </a:p>
      </dgm:t>
    </dgm:pt>
    <dgm:pt modelId="{C2325AF8-BF50-410D-A849-DB5E003BE0CD}" type="sibTrans" cxnId="{92CB6059-04CF-4CB7-BAAC-EBFA93133FFF}">
      <dgm:prSet/>
      <dgm:spPr/>
      <dgm:t>
        <a:bodyPr/>
        <a:lstStyle/>
        <a:p>
          <a:endParaRPr lang="es-MX"/>
        </a:p>
      </dgm:t>
    </dgm:pt>
    <dgm:pt modelId="{709EC650-99FF-4768-A8AA-C9CF2AE39174}">
      <dgm:prSet phldrT="[Texto]" custT="1"/>
      <dgm:spPr/>
      <dgm:t>
        <a:bodyPr/>
        <a:lstStyle/>
        <a:p>
          <a:pPr algn="just"/>
          <a:r>
            <a:rPr lang="es-MX" sz="1400" b="1" noProof="0" dirty="0">
              <a:latin typeface="Arial" pitchFamily="34" charset="0"/>
              <a:cs typeface="Arial" pitchFamily="34" charset="0"/>
            </a:rPr>
            <a:t>Por características del usuario (diagnósticos, edad, sexo), servicios ofrecidos por tipo y fuentes de </a:t>
          </a:r>
          <a:r>
            <a:rPr lang="es-MX" sz="1400" b="1" noProof="0" dirty="0" smtClean="0">
              <a:latin typeface="Arial" pitchFamily="34" charset="0"/>
              <a:cs typeface="Arial" pitchFamily="34" charset="0"/>
            </a:rPr>
            <a:t>financiamiento.</a:t>
          </a:r>
          <a:endParaRPr lang="es-MX" sz="1400" b="1" noProof="0" dirty="0">
            <a:latin typeface="Arial" pitchFamily="34" charset="0"/>
            <a:cs typeface="Arial" pitchFamily="34" charset="0"/>
          </a:endParaRPr>
        </a:p>
      </dgm:t>
    </dgm:pt>
    <dgm:pt modelId="{38D313F7-368F-49FF-9A90-565669449574}" type="parTrans" cxnId="{187C52F3-1F2C-488D-811F-8ACCF5473457}">
      <dgm:prSet/>
      <dgm:spPr/>
      <dgm:t>
        <a:bodyPr/>
        <a:lstStyle/>
        <a:p>
          <a:endParaRPr lang="es-MX"/>
        </a:p>
      </dgm:t>
    </dgm:pt>
    <dgm:pt modelId="{90332402-B6DC-4275-A523-B3423263C0D0}" type="sibTrans" cxnId="{187C52F3-1F2C-488D-811F-8ACCF5473457}">
      <dgm:prSet/>
      <dgm:spPr/>
      <dgm:t>
        <a:bodyPr/>
        <a:lstStyle/>
        <a:p>
          <a:endParaRPr lang="es-MX"/>
        </a:p>
      </dgm:t>
    </dgm:pt>
    <dgm:pt modelId="{4B49A585-ED71-4223-A2B2-190B0B5265E5}">
      <dgm:prSet phldrT="[Texto]" custT="1"/>
      <dgm:spPr>
        <a:solidFill>
          <a:srgbClr val="4F81BD"/>
        </a:solidFill>
      </dgm:spPr>
      <dgm:t>
        <a:bodyPr/>
        <a:lstStyle/>
        <a:p>
          <a:r>
            <a:rPr lang="es-MX" sz="1600" b="1" noProof="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Agrupar los gastos de acuerdo con uso de recursos similares</a:t>
          </a:r>
        </a:p>
      </dgm:t>
    </dgm:pt>
    <dgm:pt modelId="{3E1D4FD3-B0F5-44F5-8CC0-174AA90DB49B}" type="parTrans" cxnId="{F12482C9-4B8F-4152-ACB0-EB065EDB20AD}">
      <dgm:prSet/>
      <dgm:spPr/>
      <dgm:t>
        <a:bodyPr/>
        <a:lstStyle/>
        <a:p>
          <a:endParaRPr lang="es-MX"/>
        </a:p>
      </dgm:t>
    </dgm:pt>
    <dgm:pt modelId="{F40C511C-4F11-479E-8FD4-0063C3D5735C}" type="sibTrans" cxnId="{F12482C9-4B8F-4152-ACB0-EB065EDB20AD}">
      <dgm:prSet/>
      <dgm:spPr/>
      <dgm:t>
        <a:bodyPr/>
        <a:lstStyle/>
        <a:p>
          <a:endParaRPr lang="es-MX"/>
        </a:p>
      </dgm:t>
    </dgm:pt>
    <dgm:pt modelId="{AA5CDA53-4FA0-4774-AABB-390BB8076C61}">
      <dgm:prSet phldrT="[Texto]" custT="1"/>
      <dgm:spPr/>
      <dgm:t>
        <a:bodyPr/>
        <a:lstStyle/>
        <a:p>
          <a:pPr algn="just"/>
          <a:r>
            <a:rPr lang="es-MX" sz="1400" b="1" noProof="0" dirty="0">
              <a:latin typeface="Arial" pitchFamily="34" charset="0"/>
              <a:cs typeface="Arial" pitchFamily="34" charset="0"/>
            </a:rPr>
            <a:t>Consultas, hospitalizaciones, prescripciones, etc.</a:t>
          </a:r>
        </a:p>
      </dgm:t>
    </dgm:pt>
    <dgm:pt modelId="{64FE235C-96C0-4D8C-ACB7-C3365CA023EE}" type="parTrans" cxnId="{E6C16457-AF17-4EC0-96B7-4015541AC451}">
      <dgm:prSet/>
      <dgm:spPr/>
      <dgm:t>
        <a:bodyPr/>
        <a:lstStyle/>
        <a:p>
          <a:endParaRPr lang="es-MX"/>
        </a:p>
      </dgm:t>
    </dgm:pt>
    <dgm:pt modelId="{C15D0B17-B590-4B5A-B230-25715E39F2C0}" type="sibTrans" cxnId="{E6C16457-AF17-4EC0-96B7-4015541AC451}">
      <dgm:prSet/>
      <dgm:spPr/>
      <dgm:t>
        <a:bodyPr/>
        <a:lstStyle/>
        <a:p>
          <a:endParaRPr lang="es-MX"/>
        </a:p>
      </dgm:t>
    </dgm:pt>
    <dgm:pt modelId="{41367B60-10D4-4806-B654-616BE0A3E36C}">
      <dgm:prSet phldrT="[Texto]" custT="1"/>
      <dgm:spPr>
        <a:solidFill>
          <a:srgbClr val="4F81BD"/>
        </a:solidFill>
      </dgm:spPr>
      <dgm:t>
        <a:bodyPr/>
        <a:lstStyle/>
        <a:p>
          <a:r>
            <a:rPr lang="es-MX" sz="1600" b="1" noProof="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Distribuir el gasto usando claves de asignación</a:t>
          </a:r>
        </a:p>
      </dgm:t>
    </dgm:pt>
    <dgm:pt modelId="{876E29B4-F3FA-4995-AD29-EC7759526F6E}" type="parTrans" cxnId="{004251F0-8576-4F53-B630-04CF032769A7}">
      <dgm:prSet/>
      <dgm:spPr/>
      <dgm:t>
        <a:bodyPr/>
        <a:lstStyle/>
        <a:p>
          <a:endParaRPr lang="es-MX"/>
        </a:p>
      </dgm:t>
    </dgm:pt>
    <dgm:pt modelId="{29EDCE30-C8B3-45FF-B468-7B7209109E39}" type="sibTrans" cxnId="{004251F0-8576-4F53-B630-04CF032769A7}">
      <dgm:prSet/>
      <dgm:spPr/>
      <dgm:t>
        <a:bodyPr/>
        <a:lstStyle/>
        <a:p>
          <a:endParaRPr lang="es-MX"/>
        </a:p>
      </dgm:t>
    </dgm:pt>
    <dgm:pt modelId="{AD565A33-A9E2-40E0-B0FB-818ACE165026}">
      <dgm:prSet phldrT="[Texto]" custT="1"/>
      <dgm:spPr/>
      <dgm:t>
        <a:bodyPr/>
        <a:lstStyle/>
        <a:p>
          <a:pPr algn="just"/>
          <a:r>
            <a:rPr lang="es-MX" sz="1400" b="1" noProof="0" dirty="0">
              <a:latin typeface="Arial" pitchFamily="34" charset="0"/>
              <a:cs typeface="Arial" pitchFamily="34" charset="0"/>
            </a:rPr>
            <a:t>Puede requerirse ponderar el mayor uso de recursos por procedimiento, como las cirugías, los medicamentos de alto costo, días de  hospitalización, etc.</a:t>
          </a:r>
        </a:p>
      </dgm:t>
    </dgm:pt>
    <dgm:pt modelId="{D41F4509-8F99-40E8-9839-6B2BF39D6602}" type="parTrans" cxnId="{4E0D8964-2F5B-409C-AEB3-5BD47C2EDD0B}">
      <dgm:prSet/>
      <dgm:spPr/>
      <dgm:t>
        <a:bodyPr/>
        <a:lstStyle/>
        <a:p>
          <a:endParaRPr lang="es-MX"/>
        </a:p>
      </dgm:t>
    </dgm:pt>
    <dgm:pt modelId="{86637D3D-3136-4F2D-A5A7-9BCE5A1097D4}" type="sibTrans" cxnId="{4E0D8964-2F5B-409C-AEB3-5BD47C2EDD0B}">
      <dgm:prSet/>
      <dgm:spPr/>
      <dgm:t>
        <a:bodyPr/>
        <a:lstStyle/>
        <a:p>
          <a:endParaRPr lang="es-MX"/>
        </a:p>
      </dgm:t>
    </dgm:pt>
    <dgm:pt modelId="{4EBDADA6-C39C-4FF9-9AF8-B1CFF412941B}" type="pres">
      <dgm:prSet presAssocID="{EE2DA9E5-4B56-4DE9-9788-27A9D2F46C86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CR"/>
        </a:p>
      </dgm:t>
    </dgm:pt>
    <dgm:pt modelId="{331BED4F-E607-4B80-9F50-36E677432FDE}" type="pres">
      <dgm:prSet presAssocID="{60D67F7F-1321-4E54-B5CE-A49A22E43607}" presName="composite" presStyleCnt="0"/>
      <dgm:spPr/>
    </dgm:pt>
    <dgm:pt modelId="{1BCB6368-7925-43B8-A277-FE5E87957579}" type="pres">
      <dgm:prSet presAssocID="{60D67F7F-1321-4E54-B5CE-A49A22E43607}" presName="bentUpArrow1" presStyleLbl="alignImgPlace1" presStyleIdx="0" presStyleCnt="3" custLinFactNeighborX="-34286" custLinFactNeighborY="-5975"/>
      <dgm:spPr/>
    </dgm:pt>
    <dgm:pt modelId="{2A95D9BE-7BB3-46F4-87C9-894CE650C290}" type="pres">
      <dgm:prSet presAssocID="{60D67F7F-1321-4E54-B5CE-A49A22E43607}" presName="ParentText" presStyleLbl="node1" presStyleIdx="0" presStyleCnt="4" custScaleX="142969" custLinFactNeighborX="-37971" custLinFactNeighborY="-249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1937438C-1443-452B-A279-3E3213C64370}" type="pres">
      <dgm:prSet presAssocID="{60D67F7F-1321-4E54-B5CE-A49A22E43607}" presName="ChildText" presStyleLbl="revTx" presStyleIdx="0" presStyleCnt="4" custScaleX="180701" custLinFactNeighborX="95429" custLinFactNeighborY="-125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034F59BB-B032-4D84-B6D0-4980837A08A9}" type="pres">
      <dgm:prSet presAssocID="{51A6E443-D9E7-4858-A8D9-5ECAAD4389E2}" presName="sibTrans" presStyleCnt="0"/>
      <dgm:spPr/>
    </dgm:pt>
    <dgm:pt modelId="{F3ECFC23-0290-4B51-B299-54A17E32947A}" type="pres">
      <dgm:prSet presAssocID="{3455CBA4-7A40-48E1-A3ED-85159CEDE578}" presName="composite" presStyleCnt="0"/>
      <dgm:spPr/>
    </dgm:pt>
    <dgm:pt modelId="{663464A4-A9C3-4982-8A12-A59A4A36ACD9}" type="pres">
      <dgm:prSet presAssocID="{3455CBA4-7A40-48E1-A3ED-85159CEDE578}" presName="bentUpArrow1" presStyleLbl="alignImgPlace1" presStyleIdx="1" presStyleCnt="3" custLinFactNeighborX="-29794" custLinFactNeighborY="-2482"/>
      <dgm:spPr/>
    </dgm:pt>
    <dgm:pt modelId="{B23EDECD-0F65-4F5F-9A67-50903617D7CA}" type="pres">
      <dgm:prSet presAssocID="{3455CBA4-7A40-48E1-A3ED-85159CEDE578}" presName="ParentText" presStyleLbl="node1" presStyleIdx="1" presStyleCnt="4" custScaleX="139483" custScaleY="112333" custLinFactNeighborX="-25807" custLinFactNeighborY="-384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9DA36B73-33F6-4182-8416-073ACFF6F07C}" type="pres">
      <dgm:prSet presAssocID="{3455CBA4-7A40-48E1-A3ED-85159CEDE578}" presName="ChildText" presStyleLbl="revTx" presStyleIdx="1" presStyleCnt="4" custScaleX="221354" custScaleY="123211" custLinFactNeighborX="57021" custLinFactNeighborY="-469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40722E38-4AFD-4C7B-83FB-90D2BDCB6206}" type="pres">
      <dgm:prSet presAssocID="{C2325AF8-BF50-410D-A849-DB5E003BE0CD}" presName="sibTrans" presStyleCnt="0"/>
      <dgm:spPr/>
    </dgm:pt>
    <dgm:pt modelId="{5F09D165-2BFA-4517-8EC4-6B4D74EEDF7B}" type="pres">
      <dgm:prSet presAssocID="{4B49A585-ED71-4223-A2B2-190B0B5265E5}" presName="composite" presStyleCnt="0"/>
      <dgm:spPr/>
    </dgm:pt>
    <dgm:pt modelId="{A191601B-7398-4B16-AF03-F83101038E5B}" type="pres">
      <dgm:prSet presAssocID="{4B49A585-ED71-4223-A2B2-190B0B5265E5}" presName="bentUpArrow1" presStyleLbl="alignImgPlace1" presStyleIdx="2" presStyleCnt="3" custLinFactNeighborX="-53060" custLinFactNeighborY="1877"/>
      <dgm:spPr/>
    </dgm:pt>
    <dgm:pt modelId="{25951E7E-2A41-46DD-AD9C-7C1A70609D51}" type="pres">
      <dgm:prSet presAssocID="{4B49A585-ED71-4223-A2B2-190B0B5265E5}" presName="ParentText" presStyleLbl="node1" presStyleIdx="2" presStyleCnt="4" custScaleX="133804" custLinFactNeighborX="-28483" custLinFactNeighborY="60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F9166A44-4847-4028-A37C-CE38622FFB76}" type="pres">
      <dgm:prSet presAssocID="{4B49A585-ED71-4223-A2B2-190B0B5265E5}" presName="ChildText" presStyleLbl="revTx" presStyleIdx="2" presStyleCnt="4" custScaleX="158336" custLinFactNeighborX="32155" custLinFactNeighborY="-1147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38B6D285-CE63-4EE7-8193-B074FEB309B3}" type="pres">
      <dgm:prSet presAssocID="{F40C511C-4F11-479E-8FD4-0063C3D5735C}" presName="sibTrans" presStyleCnt="0"/>
      <dgm:spPr/>
    </dgm:pt>
    <dgm:pt modelId="{4B5B62DD-4EDC-4990-B2BF-49D784AEF6E0}" type="pres">
      <dgm:prSet presAssocID="{41367B60-10D4-4806-B654-616BE0A3E36C}" presName="composite" presStyleCnt="0"/>
      <dgm:spPr/>
    </dgm:pt>
    <dgm:pt modelId="{2786F951-FCF4-40E5-89EB-8FF5C2D37457}" type="pres">
      <dgm:prSet presAssocID="{41367B60-10D4-4806-B654-616BE0A3E36C}" presName="ParentText" presStyleLbl="node1" presStyleIdx="3" presStyleCnt="4" custScaleX="132048" custScaleY="69224" custLinFactNeighborX="-46000" custLinFactNeighborY="-1422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24E2C0E1-C412-4C03-89AA-2C2EE6C35EC7}" type="pres">
      <dgm:prSet presAssocID="{41367B60-10D4-4806-B654-616BE0A3E36C}" presName="FinalChildText" presStyleLbl="revTx" presStyleIdx="3" presStyleCnt="4" custScaleX="213714" custScaleY="129433" custLinFactNeighborX="-2226" custLinFactNeighborY="-1267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F0796B9C-93FF-456B-842C-B06B976CB482}" type="presOf" srcId="{AD565A33-A9E2-40E0-B0FB-818ACE165026}" destId="{24E2C0E1-C412-4C03-89AA-2C2EE6C35EC7}" srcOrd="0" destOrd="0" presId="urn:microsoft.com/office/officeart/2005/8/layout/StepDownProcess"/>
    <dgm:cxn modelId="{004251F0-8576-4F53-B630-04CF032769A7}" srcId="{EE2DA9E5-4B56-4DE9-9788-27A9D2F46C86}" destId="{41367B60-10D4-4806-B654-616BE0A3E36C}" srcOrd="3" destOrd="0" parTransId="{876E29B4-F3FA-4995-AD29-EC7759526F6E}" sibTransId="{29EDCE30-C8B3-45FF-B468-7B7209109E39}"/>
    <dgm:cxn modelId="{187C52F3-1F2C-488D-811F-8ACCF5473457}" srcId="{3455CBA4-7A40-48E1-A3ED-85159CEDE578}" destId="{709EC650-99FF-4768-A8AA-C9CF2AE39174}" srcOrd="0" destOrd="0" parTransId="{38D313F7-368F-49FF-9A90-565669449574}" sibTransId="{90332402-B6DC-4275-A523-B3423263C0D0}"/>
    <dgm:cxn modelId="{7666705A-C566-4FF9-BBB7-73A564562F32}" srcId="{60D67F7F-1321-4E54-B5CE-A49A22E43607}" destId="{BA25DE22-04A6-4834-A8A7-F1591C554A3B}" srcOrd="0" destOrd="0" parTransId="{946D4D14-20A4-464B-BBB7-94F8BCC1A738}" sibTransId="{106B9B64-0974-4D65-AC9F-3B69A7FBDDF9}"/>
    <dgm:cxn modelId="{E6C16457-AF17-4EC0-96B7-4015541AC451}" srcId="{4B49A585-ED71-4223-A2B2-190B0B5265E5}" destId="{AA5CDA53-4FA0-4774-AABB-390BB8076C61}" srcOrd="0" destOrd="0" parTransId="{64FE235C-96C0-4D8C-ACB7-C3365CA023EE}" sibTransId="{C15D0B17-B590-4B5A-B230-25715E39F2C0}"/>
    <dgm:cxn modelId="{23AD9B8A-86B6-4D0F-84E1-B122288BDC51}" type="presOf" srcId="{709EC650-99FF-4768-A8AA-C9CF2AE39174}" destId="{9DA36B73-33F6-4182-8416-073ACFF6F07C}" srcOrd="0" destOrd="0" presId="urn:microsoft.com/office/officeart/2005/8/layout/StepDownProcess"/>
    <dgm:cxn modelId="{C61AA5A3-2C0B-49F8-82BA-5B798F35B035}" type="presOf" srcId="{3455CBA4-7A40-48E1-A3ED-85159CEDE578}" destId="{B23EDECD-0F65-4F5F-9A67-50903617D7CA}" srcOrd="0" destOrd="0" presId="urn:microsoft.com/office/officeart/2005/8/layout/StepDownProcess"/>
    <dgm:cxn modelId="{3DD80F3D-42C9-4C52-AF21-5FE3174FF761}" type="presOf" srcId="{AA5CDA53-4FA0-4774-AABB-390BB8076C61}" destId="{F9166A44-4847-4028-A37C-CE38622FFB76}" srcOrd="0" destOrd="0" presId="urn:microsoft.com/office/officeart/2005/8/layout/StepDownProcess"/>
    <dgm:cxn modelId="{F12482C9-4B8F-4152-ACB0-EB065EDB20AD}" srcId="{EE2DA9E5-4B56-4DE9-9788-27A9D2F46C86}" destId="{4B49A585-ED71-4223-A2B2-190B0B5265E5}" srcOrd="2" destOrd="0" parTransId="{3E1D4FD3-B0F5-44F5-8CC0-174AA90DB49B}" sibTransId="{F40C511C-4F11-479E-8FD4-0063C3D5735C}"/>
    <dgm:cxn modelId="{5876F86A-99ED-418F-B91D-7BB8B7AE9A8D}" type="presOf" srcId="{41367B60-10D4-4806-B654-616BE0A3E36C}" destId="{2786F951-FCF4-40E5-89EB-8FF5C2D37457}" srcOrd="0" destOrd="0" presId="urn:microsoft.com/office/officeart/2005/8/layout/StepDownProcess"/>
    <dgm:cxn modelId="{61EF71C6-B25C-48B7-8A49-036F87BF4315}" type="presOf" srcId="{BA25DE22-04A6-4834-A8A7-F1591C554A3B}" destId="{1937438C-1443-452B-A279-3E3213C64370}" srcOrd="0" destOrd="0" presId="urn:microsoft.com/office/officeart/2005/8/layout/StepDownProcess"/>
    <dgm:cxn modelId="{4E0D8964-2F5B-409C-AEB3-5BD47C2EDD0B}" srcId="{41367B60-10D4-4806-B654-616BE0A3E36C}" destId="{AD565A33-A9E2-40E0-B0FB-818ACE165026}" srcOrd="0" destOrd="0" parTransId="{D41F4509-8F99-40E8-9839-6B2BF39D6602}" sibTransId="{86637D3D-3136-4F2D-A5A7-9BCE5A1097D4}"/>
    <dgm:cxn modelId="{CC2A5981-FC0C-4CF6-B831-AB4BB4BFB000}" srcId="{EE2DA9E5-4B56-4DE9-9788-27A9D2F46C86}" destId="{60D67F7F-1321-4E54-B5CE-A49A22E43607}" srcOrd="0" destOrd="0" parTransId="{5A9DB3D1-B3F5-4510-89A1-A7AC765C5140}" sibTransId="{51A6E443-D9E7-4858-A8D9-5ECAAD4389E2}"/>
    <dgm:cxn modelId="{96DD0F97-2091-439B-9D97-3648CE7DB86C}" type="presOf" srcId="{EE2DA9E5-4B56-4DE9-9788-27A9D2F46C86}" destId="{4EBDADA6-C39C-4FF9-9AF8-B1CFF412941B}" srcOrd="0" destOrd="0" presId="urn:microsoft.com/office/officeart/2005/8/layout/StepDownProcess"/>
    <dgm:cxn modelId="{491FF15B-5588-4C4B-B33B-63B3D004BA92}" type="presOf" srcId="{60D67F7F-1321-4E54-B5CE-A49A22E43607}" destId="{2A95D9BE-7BB3-46F4-87C9-894CE650C290}" srcOrd="0" destOrd="0" presId="urn:microsoft.com/office/officeart/2005/8/layout/StepDownProcess"/>
    <dgm:cxn modelId="{63E567B1-E5FC-4CEC-8141-23F009662467}" type="presOf" srcId="{4B49A585-ED71-4223-A2B2-190B0B5265E5}" destId="{25951E7E-2A41-46DD-AD9C-7C1A70609D51}" srcOrd="0" destOrd="0" presId="urn:microsoft.com/office/officeart/2005/8/layout/StepDownProcess"/>
    <dgm:cxn modelId="{92CB6059-04CF-4CB7-BAAC-EBFA93133FFF}" srcId="{EE2DA9E5-4B56-4DE9-9788-27A9D2F46C86}" destId="{3455CBA4-7A40-48E1-A3ED-85159CEDE578}" srcOrd="1" destOrd="0" parTransId="{A649F732-9FDE-45FD-8898-5CF5437234C6}" sibTransId="{C2325AF8-BF50-410D-A849-DB5E003BE0CD}"/>
    <dgm:cxn modelId="{303AAC5D-7E49-4169-9A2E-2A729CE00BFD}" type="presParOf" srcId="{4EBDADA6-C39C-4FF9-9AF8-B1CFF412941B}" destId="{331BED4F-E607-4B80-9F50-36E677432FDE}" srcOrd="0" destOrd="0" presId="urn:microsoft.com/office/officeart/2005/8/layout/StepDownProcess"/>
    <dgm:cxn modelId="{988E24DA-D986-4D4B-8231-A330C89C4E6D}" type="presParOf" srcId="{331BED4F-E607-4B80-9F50-36E677432FDE}" destId="{1BCB6368-7925-43B8-A277-FE5E87957579}" srcOrd="0" destOrd="0" presId="urn:microsoft.com/office/officeart/2005/8/layout/StepDownProcess"/>
    <dgm:cxn modelId="{AC3141ED-C1A3-4667-8BFE-43FC0B931666}" type="presParOf" srcId="{331BED4F-E607-4B80-9F50-36E677432FDE}" destId="{2A95D9BE-7BB3-46F4-87C9-894CE650C290}" srcOrd="1" destOrd="0" presId="urn:microsoft.com/office/officeart/2005/8/layout/StepDownProcess"/>
    <dgm:cxn modelId="{70598859-1532-44A7-91E9-4C0E45ADEBDC}" type="presParOf" srcId="{331BED4F-E607-4B80-9F50-36E677432FDE}" destId="{1937438C-1443-452B-A279-3E3213C64370}" srcOrd="2" destOrd="0" presId="urn:microsoft.com/office/officeart/2005/8/layout/StepDownProcess"/>
    <dgm:cxn modelId="{13A0E289-8F12-44FF-A338-88EAD004B3EF}" type="presParOf" srcId="{4EBDADA6-C39C-4FF9-9AF8-B1CFF412941B}" destId="{034F59BB-B032-4D84-B6D0-4980837A08A9}" srcOrd="1" destOrd="0" presId="urn:microsoft.com/office/officeart/2005/8/layout/StepDownProcess"/>
    <dgm:cxn modelId="{D239B707-4FEE-49AC-97DA-B528D008C62C}" type="presParOf" srcId="{4EBDADA6-C39C-4FF9-9AF8-B1CFF412941B}" destId="{F3ECFC23-0290-4B51-B299-54A17E32947A}" srcOrd="2" destOrd="0" presId="urn:microsoft.com/office/officeart/2005/8/layout/StepDownProcess"/>
    <dgm:cxn modelId="{DEF22F4C-8406-4F4B-B317-EFBDD032F63C}" type="presParOf" srcId="{F3ECFC23-0290-4B51-B299-54A17E32947A}" destId="{663464A4-A9C3-4982-8A12-A59A4A36ACD9}" srcOrd="0" destOrd="0" presId="urn:microsoft.com/office/officeart/2005/8/layout/StepDownProcess"/>
    <dgm:cxn modelId="{C6A8C64C-BE38-4C33-A811-01C84CB789B7}" type="presParOf" srcId="{F3ECFC23-0290-4B51-B299-54A17E32947A}" destId="{B23EDECD-0F65-4F5F-9A67-50903617D7CA}" srcOrd="1" destOrd="0" presId="urn:microsoft.com/office/officeart/2005/8/layout/StepDownProcess"/>
    <dgm:cxn modelId="{AB11FF00-6624-4F4A-ADCF-BFB7B7E2CB87}" type="presParOf" srcId="{F3ECFC23-0290-4B51-B299-54A17E32947A}" destId="{9DA36B73-33F6-4182-8416-073ACFF6F07C}" srcOrd="2" destOrd="0" presId="urn:microsoft.com/office/officeart/2005/8/layout/StepDownProcess"/>
    <dgm:cxn modelId="{99DA6B1E-CE71-4EDE-B516-D45AE09A98DF}" type="presParOf" srcId="{4EBDADA6-C39C-4FF9-9AF8-B1CFF412941B}" destId="{40722E38-4AFD-4C7B-83FB-90D2BDCB6206}" srcOrd="3" destOrd="0" presId="urn:microsoft.com/office/officeart/2005/8/layout/StepDownProcess"/>
    <dgm:cxn modelId="{265F4F18-6D9C-426F-B1E0-2229B117DFE8}" type="presParOf" srcId="{4EBDADA6-C39C-4FF9-9AF8-B1CFF412941B}" destId="{5F09D165-2BFA-4517-8EC4-6B4D74EEDF7B}" srcOrd="4" destOrd="0" presId="urn:microsoft.com/office/officeart/2005/8/layout/StepDownProcess"/>
    <dgm:cxn modelId="{0EC5C5DF-51CC-451F-934F-18403739789B}" type="presParOf" srcId="{5F09D165-2BFA-4517-8EC4-6B4D74EEDF7B}" destId="{A191601B-7398-4B16-AF03-F83101038E5B}" srcOrd="0" destOrd="0" presId="urn:microsoft.com/office/officeart/2005/8/layout/StepDownProcess"/>
    <dgm:cxn modelId="{6FED1929-260C-4515-A4F7-84DF07A516C4}" type="presParOf" srcId="{5F09D165-2BFA-4517-8EC4-6B4D74EEDF7B}" destId="{25951E7E-2A41-46DD-AD9C-7C1A70609D51}" srcOrd="1" destOrd="0" presId="urn:microsoft.com/office/officeart/2005/8/layout/StepDownProcess"/>
    <dgm:cxn modelId="{F5F178B8-AEEF-4E49-8421-C57D03D2826A}" type="presParOf" srcId="{5F09D165-2BFA-4517-8EC4-6B4D74EEDF7B}" destId="{F9166A44-4847-4028-A37C-CE38622FFB76}" srcOrd="2" destOrd="0" presId="urn:microsoft.com/office/officeart/2005/8/layout/StepDownProcess"/>
    <dgm:cxn modelId="{69831188-0297-4D3B-9359-59C44D9E67A8}" type="presParOf" srcId="{4EBDADA6-C39C-4FF9-9AF8-B1CFF412941B}" destId="{38B6D285-CE63-4EE7-8193-B074FEB309B3}" srcOrd="5" destOrd="0" presId="urn:microsoft.com/office/officeart/2005/8/layout/StepDownProcess"/>
    <dgm:cxn modelId="{AC0667AC-ABD8-4548-96BE-FB2DA7624FC8}" type="presParOf" srcId="{4EBDADA6-C39C-4FF9-9AF8-B1CFF412941B}" destId="{4B5B62DD-4EDC-4990-B2BF-49D784AEF6E0}" srcOrd="6" destOrd="0" presId="urn:microsoft.com/office/officeart/2005/8/layout/StepDownProcess"/>
    <dgm:cxn modelId="{BCAC11FE-C768-44DF-B32B-327FCCB3375F}" type="presParOf" srcId="{4B5B62DD-4EDC-4990-B2BF-49D784AEF6E0}" destId="{2786F951-FCF4-40E5-89EB-8FF5C2D37457}" srcOrd="0" destOrd="0" presId="urn:microsoft.com/office/officeart/2005/8/layout/StepDownProcess"/>
    <dgm:cxn modelId="{B6EE5781-FF73-42BC-A530-99261A80EA59}" type="presParOf" srcId="{4B5B62DD-4EDC-4990-B2BF-49D784AEF6E0}" destId="{24E2C0E1-C412-4C03-89AA-2C2EE6C35EC7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293AEC-540A-4689-9D8A-987668BC0F7F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451DC694-4618-4D91-928E-691814B9A93A}">
      <dgm:prSet phldrT="[Texto]" custT="1"/>
      <dgm:spPr/>
      <dgm:t>
        <a:bodyPr/>
        <a:lstStyle/>
        <a:p>
          <a:r>
            <a:rPr lang="es-MX" sz="1400" b="1" noProof="0" dirty="0">
              <a:latin typeface="Arial" pitchFamily="34" charset="0"/>
              <a:cs typeface="Arial" pitchFamily="34" charset="0"/>
            </a:rPr>
            <a:t>Gasto dedicado / etiquetado</a:t>
          </a:r>
        </a:p>
      </dgm:t>
    </dgm:pt>
    <dgm:pt modelId="{32D4705C-41C0-4AB7-A55F-0EE5081E6984}" type="parTrans" cxnId="{26884B20-215E-4B51-AF0C-F9888FF2A8DD}">
      <dgm:prSet/>
      <dgm:spPr/>
      <dgm:t>
        <a:bodyPr/>
        <a:lstStyle/>
        <a:p>
          <a:endParaRPr lang="es-MX" sz="1400"/>
        </a:p>
      </dgm:t>
    </dgm:pt>
    <dgm:pt modelId="{D459C50C-2CD9-4BF8-87B6-C0BE7B012846}" type="sibTrans" cxnId="{26884B20-215E-4B51-AF0C-F9888FF2A8DD}">
      <dgm:prSet/>
      <dgm:spPr/>
      <dgm:t>
        <a:bodyPr/>
        <a:lstStyle/>
        <a:p>
          <a:endParaRPr lang="es-MX" sz="1400"/>
        </a:p>
      </dgm:t>
    </dgm:pt>
    <dgm:pt modelId="{107141AF-2181-4B65-AA3C-4C9F013B2C0F}">
      <dgm:prSet phldrT="[Texto]" custT="1"/>
      <dgm:spPr/>
      <dgm:t>
        <a:bodyPr/>
        <a:lstStyle/>
        <a:p>
          <a:r>
            <a:rPr lang="es-MX" sz="1400" b="1" noProof="0" dirty="0">
              <a:latin typeface="Arial" pitchFamily="34" charset="0"/>
              <a:cs typeface="Arial" pitchFamily="34" charset="0"/>
            </a:rPr>
            <a:t>Dirigido a una enfermedad especifica (p.ej. El programa de TB)</a:t>
          </a:r>
        </a:p>
      </dgm:t>
    </dgm:pt>
    <dgm:pt modelId="{F19483EF-C12E-4BD3-B4B5-1F90DC0380F9}" type="parTrans" cxnId="{C62A069F-0E0D-4CE9-BE12-84109390FF07}">
      <dgm:prSet/>
      <dgm:spPr/>
      <dgm:t>
        <a:bodyPr/>
        <a:lstStyle/>
        <a:p>
          <a:endParaRPr lang="es-MX" sz="1400"/>
        </a:p>
      </dgm:t>
    </dgm:pt>
    <dgm:pt modelId="{5EE3CEEA-A328-4C3A-8D49-D641908076A6}" type="sibTrans" cxnId="{C62A069F-0E0D-4CE9-BE12-84109390FF07}">
      <dgm:prSet/>
      <dgm:spPr/>
      <dgm:t>
        <a:bodyPr/>
        <a:lstStyle/>
        <a:p>
          <a:endParaRPr lang="es-MX" sz="1400"/>
        </a:p>
      </dgm:t>
    </dgm:pt>
    <dgm:pt modelId="{63B0AB7A-9E48-4214-BDF0-9C6A304A6534}">
      <dgm:prSet phldrT="[Texto]" custT="1"/>
      <dgm:spPr/>
      <dgm:t>
        <a:bodyPr/>
        <a:lstStyle/>
        <a:p>
          <a:r>
            <a:rPr lang="es-MX" sz="1400" b="1" noProof="0" dirty="0">
              <a:latin typeface="Arial" pitchFamily="34" charset="0"/>
              <a:cs typeface="Arial" pitchFamily="34" charset="0"/>
            </a:rPr>
            <a:t>Gastos Directamente distribuibles</a:t>
          </a:r>
        </a:p>
      </dgm:t>
    </dgm:pt>
    <dgm:pt modelId="{A781E05E-DB1D-46D2-AB33-2D2D6A7DF5E7}" type="parTrans" cxnId="{07CEC568-D229-41A3-B765-3CE7E3AC7BC1}">
      <dgm:prSet/>
      <dgm:spPr/>
      <dgm:t>
        <a:bodyPr/>
        <a:lstStyle/>
        <a:p>
          <a:endParaRPr lang="es-MX" sz="1400"/>
        </a:p>
      </dgm:t>
    </dgm:pt>
    <dgm:pt modelId="{E0E43A2D-AE27-4A40-B1A2-E81D8CD8BAB1}" type="sibTrans" cxnId="{07CEC568-D229-41A3-B765-3CE7E3AC7BC1}">
      <dgm:prSet/>
      <dgm:spPr/>
      <dgm:t>
        <a:bodyPr/>
        <a:lstStyle/>
        <a:p>
          <a:endParaRPr lang="es-MX" sz="1400"/>
        </a:p>
      </dgm:t>
    </dgm:pt>
    <dgm:pt modelId="{1263C5C2-D854-438B-9543-A6312DE339F1}">
      <dgm:prSet phldrT="[Texto]" custT="1"/>
      <dgm:spPr/>
      <dgm:t>
        <a:bodyPr/>
        <a:lstStyle/>
        <a:p>
          <a:r>
            <a:rPr lang="es-MX" sz="1400" b="1" noProof="0" dirty="0">
              <a:latin typeface="Arial" pitchFamily="34" charset="0"/>
              <a:cs typeface="Arial" pitchFamily="34" charset="0"/>
            </a:rPr>
            <a:t>Principalmente de atención individual (p.ej. Consultas ambulatorias, hospitalizaciones)</a:t>
          </a:r>
        </a:p>
      </dgm:t>
    </dgm:pt>
    <dgm:pt modelId="{C2ED9DF0-4C82-4889-87C2-598A64E074D2}" type="parTrans" cxnId="{525A20CC-5FBB-48A6-83BD-6110CA02E65B}">
      <dgm:prSet/>
      <dgm:spPr/>
      <dgm:t>
        <a:bodyPr/>
        <a:lstStyle/>
        <a:p>
          <a:endParaRPr lang="es-MX" sz="1400"/>
        </a:p>
      </dgm:t>
    </dgm:pt>
    <dgm:pt modelId="{97976C4E-7A64-4A65-81C7-62449AB4ADD9}" type="sibTrans" cxnId="{525A20CC-5FBB-48A6-83BD-6110CA02E65B}">
      <dgm:prSet/>
      <dgm:spPr/>
      <dgm:t>
        <a:bodyPr/>
        <a:lstStyle/>
        <a:p>
          <a:endParaRPr lang="es-MX" sz="1400"/>
        </a:p>
      </dgm:t>
    </dgm:pt>
    <dgm:pt modelId="{A5A26371-B661-4D03-8FB0-D2B9B105C6ED}">
      <dgm:prSet phldrT="[Texto]" custT="1"/>
      <dgm:spPr/>
      <dgm:t>
        <a:bodyPr/>
        <a:lstStyle/>
        <a:p>
          <a:r>
            <a:rPr lang="es-MX" sz="1400" b="1" noProof="0" dirty="0">
              <a:latin typeface="Arial" pitchFamily="34" charset="0"/>
              <a:cs typeface="Arial" pitchFamily="34" charset="0"/>
            </a:rPr>
            <a:t>Gastos no directamente distribuibles</a:t>
          </a:r>
        </a:p>
      </dgm:t>
    </dgm:pt>
    <dgm:pt modelId="{9A9A5BD5-3732-4228-AF72-0CF66B281A43}" type="parTrans" cxnId="{3A9915A8-13CF-4E68-8B28-83C418F2D36F}">
      <dgm:prSet/>
      <dgm:spPr/>
      <dgm:t>
        <a:bodyPr/>
        <a:lstStyle/>
        <a:p>
          <a:endParaRPr lang="es-MX" sz="1400"/>
        </a:p>
      </dgm:t>
    </dgm:pt>
    <dgm:pt modelId="{25C41AFC-296D-45BA-911C-A09A256D6B47}" type="sibTrans" cxnId="{3A9915A8-13CF-4E68-8B28-83C418F2D36F}">
      <dgm:prSet/>
      <dgm:spPr/>
      <dgm:t>
        <a:bodyPr/>
        <a:lstStyle/>
        <a:p>
          <a:endParaRPr lang="es-MX" sz="1400"/>
        </a:p>
      </dgm:t>
    </dgm:pt>
    <dgm:pt modelId="{C1063096-E1E6-4FA6-BCAC-8490F2E7401E}">
      <dgm:prSet phldrT="[Texto]" custT="1"/>
      <dgm:spPr/>
      <dgm:t>
        <a:bodyPr/>
        <a:lstStyle/>
        <a:p>
          <a:r>
            <a:rPr lang="es-MX" sz="1400" b="1" i="0" noProof="0" dirty="0">
              <a:latin typeface="Arial" pitchFamily="34" charset="0"/>
              <a:cs typeface="Arial" pitchFamily="34" charset="0"/>
            </a:rPr>
            <a:t>Como en el caso de la burocracia administrativa de los ministerios de salud o de los seguros de salud</a:t>
          </a:r>
        </a:p>
      </dgm:t>
    </dgm:pt>
    <dgm:pt modelId="{E2D1138D-8FA1-47D3-9638-A5C38A161AF1}" type="parTrans" cxnId="{5E37B680-4DF0-488A-A5FF-552ECF7ECA79}">
      <dgm:prSet/>
      <dgm:spPr/>
      <dgm:t>
        <a:bodyPr/>
        <a:lstStyle/>
        <a:p>
          <a:endParaRPr lang="es-MX" sz="1400"/>
        </a:p>
      </dgm:t>
    </dgm:pt>
    <dgm:pt modelId="{6A4D34EC-5EBC-43A0-BCE9-0BD50619A999}" type="sibTrans" cxnId="{5E37B680-4DF0-488A-A5FF-552ECF7ECA79}">
      <dgm:prSet/>
      <dgm:spPr/>
      <dgm:t>
        <a:bodyPr/>
        <a:lstStyle/>
        <a:p>
          <a:endParaRPr lang="es-MX" sz="1400"/>
        </a:p>
      </dgm:t>
    </dgm:pt>
    <dgm:pt modelId="{6A8889FE-70C1-428B-8E3D-06F4774C35E4}">
      <dgm:prSet custT="1"/>
      <dgm:spPr/>
      <dgm:t>
        <a:bodyPr/>
        <a:lstStyle/>
        <a:p>
          <a:r>
            <a:rPr lang="es-MX" sz="1400" b="1" noProof="0" dirty="0">
              <a:latin typeface="Arial" pitchFamily="34" charset="0"/>
              <a:cs typeface="Arial" pitchFamily="34" charset="0"/>
            </a:rPr>
            <a:t>Alguna atención colectiva (p.ej. fumigación para combatir la malaria / dengue)</a:t>
          </a:r>
        </a:p>
      </dgm:t>
    </dgm:pt>
    <dgm:pt modelId="{87D56CA2-3F7E-4DBD-B8E8-B6169709321E}" type="parTrans" cxnId="{D784195B-4ADE-4F71-AA34-A7F362CFDBDD}">
      <dgm:prSet/>
      <dgm:spPr/>
      <dgm:t>
        <a:bodyPr/>
        <a:lstStyle/>
        <a:p>
          <a:endParaRPr lang="en-GB" sz="1400"/>
        </a:p>
      </dgm:t>
    </dgm:pt>
    <dgm:pt modelId="{7E7F4C30-2841-4507-900F-CC2A5E79DF64}" type="sibTrans" cxnId="{D784195B-4ADE-4F71-AA34-A7F362CFDBDD}">
      <dgm:prSet/>
      <dgm:spPr/>
      <dgm:t>
        <a:bodyPr/>
        <a:lstStyle/>
        <a:p>
          <a:endParaRPr lang="en-GB" sz="1400"/>
        </a:p>
      </dgm:t>
    </dgm:pt>
    <dgm:pt modelId="{B4EB6350-BF94-4780-A55D-8C591B30C5C6}">
      <dgm:prSet custT="1"/>
      <dgm:spPr/>
      <dgm:t>
        <a:bodyPr/>
        <a:lstStyle/>
        <a:p>
          <a:r>
            <a:rPr lang="es-MX" sz="1400" b="1" noProof="0" dirty="0">
              <a:latin typeface="Arial" pitchFamily="34" charset="0"/>
              <a:cs typeface="Arial" pitchFamily="34" charset="0"/>
            </a:rPr>
            <a:t>Los gastos residuales se clasifican como "otros" (</a:t>
          </a:r>
          <a:r>
            <a:rPr lang="es-MX" sz="1400" b="1" noProof="0" dirty="0" err="1">
              <a:latin typeface="Arial" pitchFamily="34" charset="0"/>
              <a:cs typeface="Arial" pitchFamily="34" charset="0"/>
            </a:rPr>
            <a:t>DIS.nec</a:t>
          </a:r>
          <a:r>
            <a:rPr lang="es-MX" sz="1400" b="1" noProof="0" dirty="0">
              <a:latin typeface="Arial" pitchFamily="34" charset="0"/>
              <a:cs typeface="Arial" pitchFamily="34" charset="0"/>
            </a:rPr>
            <a:t>)</a:t>
          </a:r>
        </a:p>
      </dgm:t>
    </dgm:pt>
    <dgm:pt modelId="{811F4867-B5D3-40DB-AFB0-2DC016FB8259}" type="parTrans" cxnId="{77004DDC-1AFE-4595-B28F-EA4F4865BFFD}">
      <dgm:prSet/>
      <dgm:spPr/>
      <dgm:t>
        <a:bodyPr/>
        <a:lstStyle/>
        <a:p>
          <a:endParaRPr lang="en-GB" sz="1400"/>
        </a:p>
      </dgm:t>
    </dgm:pt>
    <dgm:pt modelId="{CBF4F5D2-B602-49A3-9DD3-EBC0F1644685}" type="sibTrans" cxnId="{77004DDC-1AFE-4595-B28F-EA4F4865BFFD}">
      <dgm:prSet/>
      <dgm:spPr/>
      <dgm:t>
        <a:bodyPr/>
        <a:lstStyle/>
        <a:p>
          <a:endParaRPr lang="en-GB" sz="1400"/>
        </a:p>
      </dgm:t>
    </dgm:pt>
    <dgm:pt modelId="{618F01C5-F6E5-45A3-B69A-ADC1E5CF3880}">
      <dgm:prSet custT="1"/>
      <dgm:spPr/>
      <dgm:t>
        <a:bodyPr/>
        <a:lstStyle/>
        <a:p>
          <a:r>
            <a:rPr lang="es-MX" sz="1400" b="1" i="0" noProof="0" dirty="0">
              <a:latin typeface="Arial" pitchFamily="34" charset="0"/>
              <a:cs typeface="Arial" pitchFamily="34" charset="0"/>
            </a:rPr>
            <a:t>Una </a:t>
          </a:r>
          <a:r>
            <a:rPr lang="es-MX" sz="1400" b="1" i="0" noProof="0" dirty="0" smtClean="0">
              <a:latin typeface="Arial" pitchFamily="34" charset="0"/>
              <a:cs typeface="Arial" pitchFamily="34" charset="0"/>
            </a:rPr>
            <a:t>proporción no </a:t>
          </a:r>
          <a:r>
            <a:rPr lang="es-MX" sz="1400" b="1" i="0" noProof="0" dirty="0">
              <a:latin typeface="Arial" pitchFamily="34" charset="0"/>
              <a:cs typeface="Arial" pitchFamily="34" charset="0"/>
            </a:rPr>
            <a:t>atribuible puede ser aplicada como los gastos distribuibles (p.ej. % gastos por enfermedad</a:t>
          </a:r>
          <a:r>
            <a:rPr lang="en-GB" sz="1400" b="1" i="0" noProof="0" dirty="0">
              <a:latin typeface="Arial" pitchFamily="34" charset="0"/>
              <a:cs typeface="Arial" pitchFamily="34" charset="0"/>
            </a:rPr>
            <a:t>)</a:t>
          </a:r>
        </a:p>
      </dgm:t>
    </dgm:pt>
    <dgm:pt modelId="{8607C23C-FB27-4DD0-9C55-853A9873B62F}" type="parTrans" cxnId="{B4F67A06-3B63-4189-9D19-5820A5C95370}">
      <dgm:prSet/>
      <dgm:spPr/>
      <dgm:t>
        <a:bodyPr/>
        <a:lstStyle/>
        <a:p>
          <a:endParaRPr lang="en-GB" sz="1400"/>
        </a:p>
      </dgm:t>
    </dgm:pt>
    <dgm:pt modelId="{82981566-E173-4161-8ABD-7DD30DDFD6D0}" type="sibTrans" cxnId="{B4F67A06-3B63-4189-9D19-5820A5C95370}">
      <dgm:prSet/>
      <dgm:spPr/>
      <dgm:t>
        <a:bodyPr/>
        <a:lstStyle/>
        <a:p>
          <a:endParaRPr lang="en-GB" sz="1400"/>
        </a:p>
      </dgm:t>
    </dgm:pt>
    <dgm:pt modelId="{030C73C5-0569-4081-98EA-298EF36DB87D}" type="pres">
      <dgm:prSet presAssocID="{B4293AEC-540A-4689-9D8A-987668BC0F7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F981042D-6217-4108-A730-B2FB4F03E8CD}" type="pres">
      <dgm:prSet presAssocID="{451DC694-4618-4D91-928E-691814B9A93A}" presName="parentText" presStyleLbl="node1" presStyleIdx="0" presStyleCnt="3" custScaleY="38462" custLinFactNeighborX="-877">
        <dgm:presLayoutVars>
          <dgm:chMax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5915DD26-7EAD-4E45-BB16-6DABFB664D50}" type="pres">
      <dgm:prSet presAssocID="{451DC694-4618-4D91-928E-691814B9A93A}" presName="childText" presStyleLbl="revTx" presStyleIdx="0" presStyleCnt="3" custScaleY="49928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6A53D7AB-BE2D-45E1-8E78-D6C010859941}" type="pres">
      <dgm:prSet presAssocID="{63B0AB7A-9E48-4214-BDF0-9C6A304A6534}" presName="parentText" presStyleLbl="node1" presStyleIdx="1" presStyleCnt="3" custScaleY="38462" custLinFactNeighborX="304" custLinFactNeighborY="-3833">
        <dgm:presLayoutVars>
          <dgm:chMax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46E578C4-BD31-4ACB-9FB5-B08CB84722A7}" type="pres">
      <dgm:prSet presAssocID="{63B0AB7A-9E48-4214-BDF0-9C6A304A6534}" presName="childText" presStyleLbl="revTx" presStyleIdx="1" presStyleCnt="3" custLinFactNeighborX="304" custLinFactNeighborY="-4450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A312DF3E-01A5-49BC-B40F-E0DB38CEAC5A}" type="pres">
      <dgm:prSet presAssocID="{A5A26371-B661-4D03-8FB0-D2B9B105C6ED}" presName="parentText" presStyleLbl="node1" presStyleIdx="2" presStyleCnt="3" custScaleY="38462" custLinFactNeighborX="-135" custLinFactNeighborY="1897">
        <dgm:presLayoutVars>
          <dgm:chMax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D3B3D6D2-5560-4EFD-B542-A08A51C998CB}" type="pres">
      <dgm:prSet presAssocID="{A5A26371-B661-4D03-8FB0-D2B9B105C6ED}" presName="childText" presStyleLbl="revTx" presStyleIdx="2" presStyleCnt="3" custLinFactNeighborX="-135" custLinFactNeighborY="1678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3D341E53-FED7-45C6-AF64-BC5AC07A1F2E}" type="presOf" srcId="{618F01C5-F6E5-45A3-B69A-ADC1E5CF3880}" destId="{D3B3D6D2-5560-4EFD-B542-A08A51C998CB}" srcOrd="0" destOrd="1" presId="urn:microsoft.com/office/officeart/2005/8/layout/vList2"/>
    <dgm:cxn modelId="{07CEC568-D229-41A3-B765-3CE7E3AC7BC1}" srcId="{B4293AEC-540A-4689-9D8A-987668BC0F7F}" destId="{63B0AB7A-9E48-4214-BDF0-9C6A304A6534}" srcOrd="1" destOrd="0" parTransId="{A781E05E-DB1D-46D2-AB33-2D2D6A7DF5E7}" sibTransId="{E0E43A2D-AE27-4A40-B1A2-E81D8CD8BAB1}"/>
    <dgm:cxn modelId="{5E37B680-4DF0-488A-A5FF-552ECF7ECA79}" srcId="{A5A26371-B661-4D03-8FB0-D2B9B105C6ED}" destId="{C1063096-E1E6-4FA6-BCAC-8490F2E7401E}" srcOrd="0" destOrd="0" parTransId="{E2D1138D-8FA1-47D3-9638-A5C38A161AF1}" sibTransId="{6A4D34EC-5EBC-43A0-BCE9-0BD50619A999}"/>
    <dgm:cxn modelId="{EC0615ED-B80E-4666-938D-FC18EEFFDF37}" type="presOf" srcId="{451DC694-4618-4D91-928E-691814B9A93A}" destId="{F981042D-6217-4108-A730-B2FB4F03E8CD}" srcOrd="0" destOrd="0" presId="urn:microsoft.com/office/officeart/2005/8/layout/vList2"/>
    <dgm:cxn modelId="{D784195B-4ADE-4F71-AA34-A7F362CFDBDD}" srcId="{63B0AB7A-9E48-4214-BDF0-9C6A304A6534}" destId="{6A8889FE-70C1-428B-8E3D-06F4774C35E4}" srcOrd="1" destOrd="0" parTransId="{87D56CA2-3F7E-4DBD-B8E8-B6169709321E}" sibTransId="{7E7F4C30-2841-4507-900F-CC2A5E79DF64}"/>
    <dgm:cxn modelId="{3A9915A8-13CF-4E68-8B28-83C418F2D36F}" srcId="{B4293AEC-540A-4689-9D8A-987668BC0F7F}" destId="{A5A26371-B661-4D03-8FB0-D2B9B105C6ED}" srcOrd="2" destOrd="0" parTransId="{9A9A5BD5-3732-4228-AF72-0CF66B281A43}" sibTransId="{25C41AFC-296D-45BA-911C-A09A256D6B47}"/>
    <dgm:cxn modelId="{525A20CC-5FBB-48A6-83BD-6110CA02E65B}" srcId="{63B0AB7A-9E48-4214-BDF0-9C6A304A6534}" destId="{1263C5C2-D854-438B-9543-A6312DE339F1}" srcOrd="0" destOrd="0" parTransId="{C2ED9DF0-4C82-4889-87C2-598A64E074D2}" sibTransId="{97976C4E-7A64-4A65-81C7-62449AB4ADD9}"/>
    <dgm:cxn modelId="{77004DDC-1AFE-4595-B28F-EA4F4865BFFD}" srcId="{63B0AB7A-9E48-4214-BDF0-9C6A304A6534}" destId="{B4EB6350-BF94-4780-A55D-8C591B30C5C6}" srcOrd="2" destOrd="0" parTransId="{811F4867-B5D3-40DB-AFB0-2DC016FB8259}" sibTransId="{CBF4F5D2-B602-49A3-9DD3-EBC0F1644685}"/>
    <dgm:cxn modelId="{306AA305-BC54-475F-A20E-8EA24731ECE7}" type="presOf" srcId="{B4293AEC-540A-4689-9D8A-987668BC0F7F}" destId="{030C73C5-0569-4081-98EA-298EF36DB87D}" srcOrd="0" destOrd="0" presId="urn:microsoft.com/office/officeart/2005/8/layout/vList2"/>
    <dgm:cxn modelId="{C62A069F-0E0D-4CE9-BE12-84109390FF07}" srcId="{451DC694-4618-4D91-928E-691814B9A93A}" destId="{107141AF-2181-4B65-AA3C-4C9F013B2C0F}" srcOrd="0" destOrd="0" parTransId="{F19483EF-C12E-4BD3-B4B5-1F90DC0380F9}" sibTransId="{5EE3CEEA-A328-4C3A-8D49-D641908076A6}"/>
    <dgm:cxn modelId="{F7A68966-34F3-43A5-BA78-91493DEF53E1}" type="presOf" srcId="{6A8889FE-70C1-428B-8E3D-06F4774C35E4}" destId="{46E578C4-BD31-4ACB-9FB5-B08CB84722A7}" srcOrd="0" destOrd="1" presId="urn:microsoft.com/office/officeart/2005/8/layout/vList2"/>
    <dgm:cxn modelId="{4D05B120-EA6C-4ABC-B68F-F13485EACD4E}" type="presOf" srcId="{A5A26371-B661-4D03-8FB0-D2B9B105C6ED}" destId="{A312DF3E-01A5-49BC-B40F-E0DB38CEAC5A}" srcOrd="0" destOrd="0" presId="urn:microsoft.com/office/officeart/2005/8/layout/vList2"/>
    <dgm:cxn modelId="{A99FA14E-820A-49DC-AB6A-5A78A4FB6AD1}" type="presOf" srcId="{1263C5C2-D854-438B-9543-A6312DE339F1}" destId="{46E578C4-BD31-4ACB-9FB5-B08CB84722A7}" srcOrd="0" destOrd="0" presId="urn:microsoft.com/office/officeart/2005/8/layout/vList2"/>
    <dgm:cxn modelId="{AD094F4A-7E49-4619-AED9-C4271DB25D5B}" type="presOf" srcId="{63B0AB7A-9E48-4214-BDF0-9C6A304A6534}" destId="{6A53D7AB-BE2D-45E1-8E78-D6C010859941}" srcOrd="0" destOrd="0" presId="urn:microsoft.com/office/officeart/2005/8/layout/vList2"/>
    <dgm:cxn modelId="{1A669F69-4AAC-4862-9FEC-50B0B701D019}" type="presOf" srcId="{B4EB6350-BF94-4780-A55D-8C591B30C5C6}" destId="{46E578C4-BD31-4ACB-9FB5-B08CB84722A7}" srcOrd="0" destOrd="2" presId="urn:microsoft.com/office/officeart/2005/8/layout/vList2"/>
    <dgm:cxn modelId="{8640348B-483C-4FCB-A34F-2B4685E4C0D4}" type="presOf" srcId="{107141AF-2181-4B65-AA3C-4C9F013B2C0F}" destId="{5915DD26-7EAD-4E45-BB16-6DABFB664D50}" srcOrd="0" destOrd="0" presId="urn:microsoft.com/office/officeart/2005/8/layout/vList2"/>
    <dgm:cxn modelId="{26884B20-215E-4B51-AF0C-F9888FF2A8DD}" srcId="{B4293AEC-540A-4689-9D8A-987668BC0F7F}" destId="{451DC694-4618-4D91-928E-691814B9A93A}" srcOrd="0" destOrd="0" parTransId="{32D4705C-41C0-4AB7-A55F-0EE5081E6984}" sibTransId="{D459C50C-2CD9-4BF8-87B6-C0BE7B012846}"/>
    <dgm:cxn modelId="{B4F67A06-3B63-4189-9D19-5820A5C95370}" srcId="{A5A26371-B661-4D03-8FB0-D2B9B105C6ED}" destId="{618F01C5-F6E5-45A3-B69A-ADC1E5CF3880}" srcOrd="1" destOrd="0" parTransId="{8607C23C-FB27-4DD0-9C55-853A9873B62F}" sibTransId="{82981566-E173-4161-8ABD-7DD30DDFD6D0}"/>
    <dgm:cxn modelId="{8B86CB4D-1917-4994-96A9-EF6A62C5F33E}" type="presOf" srcId="{C1063096-E1E6-4FA6-BCAC-8490F2E7401E}" destId="{D3B3D6D2-5560-4EFD-B542-A08A51C998CB}" srcOrd="0" destOrd="0" presId="urn:microsoft.com/office/officeart/2005/8/layout/vList2"/>
    <dgm:cxn modelId="{FDFBB3DA-3E88-4C24-B9E2-9DC5DFA00F40}" type="presParOf" srcId="{030C73C5-0569-4081-98EA-298EF36DB87D}" destId="{F981042D-6217-4108-A730-B2FB4F03E8CD}" srcOrd="0" destOrd="0" presId="urn:microsoft.com/office/officeart/2005/8/layout/vList2"/>
    <dgm:cxn modelId="{050D2745-8947-4314-B739-E399B7E64778}" type="presParOf" srcId="{030C73C5-0569-4081-98EA-298EF36DB87D}" destId="{5915DD26-7EAD-4E45-BB16-6DABFB664D50}" srcOrd="1" destOrd="0" presId="urn:microsoft.com/office/officeart/2005/8/layout/vList2"/>
    <dgm:cxn modelId="{F8AF801B-9331-4F01-99A8-693870D52897}" type="presParOf" srcId="{030C73C5-0569-4081-98EA-298EF36DB87D}" destId="{6A53D7AB-BE2D-45E1-8E78-D6C010859941}" srcOrd="2" destOrd="0" presId="urn:microsoft.com/office/officeart/2005/8/layout/vList2"/>
    <dgm:cxn modelId="{CEACDF4B-7100-4896-9000-611799C3238F}" type="presParOf" srcId="{030C73C5-0569-4081-98EA-298EF36DB87D}" destId="{46E578C4-BD31-4ACB-9FB5-B08CB84722A7}" srcOrd="3" destOrd="0" presId="urn:microsoft.com/office/officeart/2005/8/layout/vList2"/>
    <dgm:cxn modelId="{1B1187DC-3CCB-4D12-B80E-707B8938AEE2}" type="presParOf" srcId="{030C73C5-0569-4081-98EA-298EF36DB87D}" destId="{A312DF3E-01A5-49BC-B40F-E0DB38CEAC5A}" srcOrd="4" destOrd="0" presId="urn:microsoft.com/office/officeart/2005/8/layout/vList2"/>
    <dgm:cxn modelId="{5A30E381-01BC-40E5-B00A-73F71C9584C1}" type="presParOf" srcId="{030C73C5-0569-4081-98EA-298EF36DB87D}" destId="{D3B3D6D2-5560-4EFD-B542-A08A51C998CB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945DF1B-C602-4709-8F7D-F5924F433A22}" type="doc">
      <dgm:prSet loTypeId="urn:microsoft.com/office/officeart/2005/8/layout/vList2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s-MX"/>
        </a:p>
      </dgm:t>
    </dgm:pt>
    <dgm:pt modelId="{B320CF99-C63A-43CD-BD39-8E7407CC808C}">
      <dgm:prSet phldrT="[Texto]" custT="1"/>
      <dgm:spPr>
        <a:solidFill>
          <a:srgbClr val="4F81BD">
            <a:alpha val="90000"/>
          </a:srgbClr>
        </a:solidFill>
      </dgm:spPr>
      <dgm:t>
        <a:bodyPr/>
        <a:lstStyle/>
        <a:p>
          <a:r>
            <a:rPr lang="es-MX" sz="2400" b="1" noProof="0" dirty="0">
              <a:latin typeface="Arial" pitchFamily="34" charset="0"/>
              <a:cs typeface="Arial" pitchFamily="34" charset="0"/>
            </a:rPr>
            <a:t>Registros de utilización / consumo bienes y servicios de salud </a:t>
          </a:r>
          <a:r>
            <a:rPr lang="es-MX" sz="2400" b="1" noProof="0" dirty="0" smtClean="0">
              <a:latin typeface="Arial" pitchFamily="34" charset="0"/>
              <a:cs typeface="Arial" pitchFamily="34" charset="0"/>
            </a:rPr>
            <a:t>(por causa, </a:t>
          </a:r>
          <a:r>
            <a:rPr lang="es-MX" sz="2400" b="1" noProof="0" dirty="0">
              <a:latin typeface="Arial" pitchFamily="34" charset="0"/>
              <a:cs typeface="Arial" pitchFamily="34" charset="0"/>
            </a:rPr>
            <a:t>tipo de unidad, tipo de  usuario</a:t>
          </a:r>
          <a:r>
            <a:rPr lang="es-MX" sz="2400" b="1" noProof="0" dirty="0" smtClean="0">
              <a:latin typeface="Arial" pitchFamily="34" charset="0"/>
              <a:cs typeface="Arial" pitchFamily="34" charset="0"/>
            </a:rPr>
            <a:t>).</a:t>
          </a:r>
          <a:endParaRPr lang="es-MX" sz="2400" b="1" noProof="0" dirty="0">
            <a:latin typeface="Arial" pitchFamily="34" charset="0"/>
            <a:cs typeface="Arial" pitchFamily="34" charset="0"/>
          </a:endParaRPr>
        </a:p>
      </dgm:t>
    </dgm:pt>
    <dgm:pt modelId="{10971636-88F8-41AB-878A-CBA795108DBD}" type="parTrans" cxnId="{A1A38D0B-7924-4933-8928-875FA0421846}">
      <dgm:prSet/>
      <dgm:spPr/>
      <dgm:t>
        <a:bodyPr/>
        <a:lstStyle/>
        <a:p>
          <a:endParaRPr lang="es-MX" sz="1600"/>
        </a:p>
      </dgm:t>
    </dgm:pt>
    <dgm:pt modelId="{FFA64762-592B-4CC0-8251-7016360526E7}" type="sibTrans" cxnId="{A1A38D0B-7924-4933-8928-875FA0421846}">
      <dgm:prSet/>
      <dgm:spPr/>
      <dgm:t>
        <a:bodyPr/>
        <a:lstStyle/>
        <a:p>
          <a:endParaRPr lang="es-MX" sz="1600"/>
        </a:p>
      </dgm:t>
    </dgm:pt>
    <dgm:pt modelId="{A4FB04E0-823F-44B4-B9DF-FBDFB2D521F3}">
      <dgm:prSet custT="1"/>
      <dgm:spPr>
        <a:solidFill>
          <a:srgbClr val="4F81BD">
            <a:alpha val="76667"/>
          </a:srgbClr>
        </a:solidFill>
      </dgm:spPr>
      <dgm:t>
        <a:bodyPr/>
        <a:lstStyle/>
        <a:p>
          <a:r>
            <a:rPr lang="es-MX" sz="2400" b="1" noProof="0" dirty="0">
              <a:latin typeface="Arial" pitchFamily="34" charset="0"/>
              <a:cs typeface="Arial" pitchFamily="34" charset="0"/>
            </a:rPr>
            <a:t>Registro de pagos, costo / precio, por bienes y servicios de salud </a:t>
          </a:r>
          <a:r>
            <a:rPr lang="es-MX" sz="2400" b="1" noProof="0" dirty="0" smtClean="0">
              <a:latin typeface="Arial" pitchFamily="34" charset="0"/>
              <a:cs typeface="Arial" pitchFamily="34" charset="0"/>
            </a:rPr>
            <a:t>.</a:t>
          </a:r>
          <a:endParaRPr lang="es-MX" sz="2400" b="1" noProof="0" dirty="0">
            <a:latin typeface="Arial" pitchFamily="34" charset="0"/>
            <a:cs typeface="Arial" pitchFamily="34" charset="0"/>
          </a:endParaRPr>
        </a:p>
      </dgm:t>
    </dgm:pt>
    <dgm:pt modelId="{18967D84-7FE6-4A5B-9F85-24CF1B965D8F}" type="parTrans" cxnId="{F20A4293-F251-4DCE-A185-73BD8669717E}">
      <dgm:prSet/>
      <dgm:spPr/>
      <dgm:t>
        <a:bodyPr/>
        <a:lstStyle/>
        <a:p>
          <a:endParaRPr lang="en-GB"/>
        </a:p>
      </dgm:t>
    </dgm:pt>
    <dgm:pt modelId="{2E5A2939-D769-4A69-92C2-B16AFD9F2299}" type="sibTrans" cxnId="{F20A4293-F251-4DCE-A185-73BD8669717E}">
      <dgm:prSet/>
      <dgm:spPr/>
      <dgm:t>
        <a:bodyPr/>
        <a:lstStyle/>
        <a:p>
          <a:endParaRPr lang="en-GB"/>
        </a:p>
      </dgm:t>
    </dgm:pt>
    <dgm:pt modelId="{754483D6-73EF-44CE-A7CB-B6FCEBB73573}">
      <dgm:prSet custT="1"/>
      <dgm:spPr>
        <a:solidFill>
          <a:srgbClr val="4F81BD">
            <a:alpha val="63333"/>
          </a:srgbClr>
        </a:solidFill>
      </dgm:spPr>
      <dgm:t>
        <a:bodyPr/>
        <a:lstStyle/>
        <a:p>
          <a:r>
            <a:rPr lang="es-MX" sz="2400" b="1" noProof="0" dirty="0">
              <a:latin typeface="Arial" pitchFamily="34" charset="0"/>
              <a:cs typeface="Arial" pitchFamily="34" charset="0"/>
            </a:rPr>
            <a:t>Encuesta de Ingreso y gasto de hogares (presupuestos familiares</a:t>
          </a:r>
          <a:r>
            <a:rPr lang="es-MX" sz="2400" b="1" noProof="0" dirty="0" smtClean="0">
              <a:latin typeface="Arial" pitchFamily="34" charset="0"/>
              <a:cs typeface="Arial" pitchFamily="34" charset="0"/>
            </a:rPr>
            <a:t>).</a:t>
          </a:r>
          <a:endParaRPr lang="es-MX" sz="2400" b="1" noProof="0" dirty="0">
            <a:latin typeface="Arial" pitchFamily="34" charset="0"/>
            <a:cs typeface="Arial" pitchFamily="34" charset="0"/>
          </a:endParaRPr>
        </a:p>
      </dgm:t>
    </dgm:pt>
    <dgm:pt modelId="{32AFD207-0ECE-4AA7-9661-2AFA1AD3D31C}" type="parTrans" cxnId="{3825E32D-BFA1-4954-90A0-D3781AB4A948}">
      <dgm:prSet/>
      <dgm:spPr/>
      <dgm:t>
        <a:bodyPr/>
        <a:lstStyle/>
        <a:p>
          <a:endParaRPr lang="en-GB"/>
        </a:p>
      </dgm:t>
    </dgm:pt>
    <dgm:pt modelId="{3247B639-452E-4BF8-9790-8A6EAE4B6F50}" type="sibTrans" cxnId="{3825E32D-BFA1-4954-90A0-D3781AB4A948}">
      <dgm:prSet/>
      <dgm:spPr/>
      <dgm:t>
        <a:bodyPr/>
        <a:lstStyle/>
        <a:p>
          <a:endParaRPr lang="en-GB"/>
        </a:p>
      </dgm:t>
    </dgm:pt>
    <dgm:pt modelId="{6E2E2C5A-940A-446A-83C5-623A99F398A8}">
      <dgm:prSet custT="1"/>
      <dgm:spPr>
        <a:solidFill>
          <a:srgbClr val="4F81BD">
            <a:alpha val="50000"/>
          </a:srgbClr>
        </a:solidFill>
      </dgm:spPr>
      <dgm:t>
        <a:bodyPr/>
        <a:lstStyle/>
        <a:p>
          <a:r>
            <a:rPr lang="es-MX" sz="2400" b="1" noProof="0" dirty="0">
              <a:latin typeface="Arial" pitchFamily="34" charset="0"/>
              <a:cs typeface="Arial" pitchFamily="34" charset="0"/>
            </a:rPr>
            <a:t>Registros de reembolso y pagos de las empresas de </a:t>
          </a:r>
          <a:r>
            <a:rPr lang="es-MX" sz="2400" b="1" noProof="0" dirty="0" smtClean="0">
              <a:latin typeface="Arial" pitchFamily="34" charset="0"/>
              <a:cs typeface="Arial" pitchFamily="34" charset="0"/>
            </a:rPr>
            <a:t>seguro.</a:t>
          </a:r>
          <a:endParaRPr lang="es-MX" sz="2400" b="1" noProof="0" dirty="0">
            <a:latin typeface="Arial" pitchFamily="34" charset="0"/>
            <a:cs typeface="Arial" pitchFamily="34" charset="0"/>
          </a:endParaRPr>
        </a:p>
      </dgm:t>
    </dgm:pt>
    <dgm:pt modelId="{E92ABD05-93DF-4315-B80C-517353409799}" type="parTrans" cxnId="{4723FBB5-4B75-418B-B569-8831CBA816C9}">
      <dgm:prSet/>
      <dgm:spPr/>
      <dgm:t>
        <a:bodyPr/>
        <a:lstStyle/>
        <a:p>
          <a:endParaRPr lang="en-GB"/>
        </a:p>
      </dgm:t>
    </dgm:pt>
    <dgm:pt modelId="{ACBD51EF-BA09-46DB-9FFE-59B394F6E4BB}" type="sibTrans" cxnId="{4723FBB5-4B75-418B-B569-8831CBA816C9}">
      <dgm:prSet/>
      <dgm:spPr/>
      <dgm:t>
        <a:bodyPr/>
        <a:lstStyle/>
        <a:p>
          <a:endParaRPr lang="en-GB"/>
        </a:p>
      </dgm:t>
    </dgm:pt>
    <dgm:pt modelId="{AE34E025-0F69-4EA8-A60A-73C39310040A}" type="pres">
      <dgm:prSet presAssocID="{9945DF1B-C602-4709-8F7D-F5924F433A2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729C99B8-C6AE-47AF-A4BB-98E940E93DFE}" type="pres">
      <dgm:prSet presAssocID="{B320CF99-C63A-43CD-BD39-8E7407CC808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3243BE2E-D962-4306-BFF6-3A9E7251929A}" type="pres">
      <dgm:prSet presAssocID="{FFA64762-592B-4CC0-8251-7016360526E7}" presName="spacer" presStyleCnt="0"/>
      <dgm:spPr/>
    </dgm:pt>
    <dgm:pt modelId="{E573D1AA-E403-4E2F-88BB-C0574CCFDC91}" type="pres">
      <dgm:prSet presAssocID="{A4FB04E0-823F-44B4-B9DF-FBDFB2D521F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1067F000-9831-400B-84D8-9DC6699239DC}" type="pres">
      <dgm:prSet presAssocID="{2E5A2939-D769-4A69-92C2-B16AFD9F2299}" presName="spacer" presStyleCnt="0"/>
      <dgm:spPr/>
    </dgm:pt>
    <dgm:pt modelId="{337E6324-8DC3-4BF7-9ED4-5A9B2595CA16}" type="pres">
      <dgm:prSet presAssocID="{754483D6-73EF-44CE-A7CB-B6FCEBB7357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2A922F59-A458-493E-AEA4-79C0689FE4CB}" type="pres">
      <dgm:prSet presAssocID="{3247B639-452E-4BF8-9790-8A6EAE4B6F50}" presName="spacer" presStyleCnt="0"/>
      <dgm:spPr/>
    </dgm:pt>
    <dgm:pt modelId="{A3150598-B089-4B00-9D01-4C9936E5C2ED}" type="pres">
      <dgm:prSet presAssocID="{6E2E2C5A-940A-446A-83C5-623A99F398A8}" presName="parentText" presStyleLbl="node1" presStyleIdx="3" presStyleCnt="4" custLinFactY="-29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4723FBB5-4B75-418B-B569-8831CBA816C9}" srcId="{9945DF1B-C602-4709-8F7D-F5924F433A22}" destId="{6E2E2C5A-940A-446A-83C5-623A99F398A8}" srcOrd="3" destOrd="0" parTransId="{E92ABD05-93DF-4315-B80C-517353409799}" sibTransId="{ACBD51EF-BA09-46DB-9FFE-59B394F6E4BB}"/>
    <dgm:cxn modelId="{F20A4293-F251-4DCE-A185-73BD8669717E}" srcId="{9945DF1B-C602-4709-8F7D-F5924F433A22}" destId="{A4FB04E0-823F-44B4-B9DF-FBDFB2D521F3}" srcOrd="1" destOrd="0" parTransId="{18967D84-7FE6-4A5B-9F85-24CF1B965D8F}" sibTransId="{2E5A2939-D769-4A69-92C2-B16AFD9F2299}"/>
    <dgm:cxn modelId="{F75C96F7-E92E-4EDD-80FD-A4A491F899CE}" type="presOf" srcId="{9945DF1B-C602-4709-8F7D-F5924F433A22}" destId="{AE34E025-0F69-4EA8-A60A-73C39310040A}" srcOrd="0" destOrd="0" presId="urn:microsoft.com/office/officeart/2005/8/layout/vList2"/>
    <dgm:cxn modelId="{F4DAF425-8F35-4C30-ACF2-E5FA112323BA}" type="presOf" srcId="{B320CF99-C63A-43CD-BD39-8E7407CC808C}" destId="{729C99B8-C6AE-47AF-A4BB-98E940E93DFE}" srcOrd="0" destOrd="0" presId="urn:microsoft.com/office/officeart/2005/8/layout/vList2"/>
    <dgm:cxn modelId="{B7C2A6A3-F262-4C15-AD33-FA67B72771C4}" type="presOf" srcId="{6E2E2C5A-940A-446A-83C5-623A99F398A8}" destId="{A3150598-B089-4B00-9D01-4C9936E5C2ED}" srcOrd="0" destOrd="0" presId="urn:microsoft.com/office/officeart/2005/8/layout/vList2"/>
    <dgm:cxn modelId="{3237C25B-0922-40B7-94CA-30E939961778}" type="presOf" srcId="{A4FB04E0-823F-44B4-B9DF-FBDFB2D521F3}" destId="{E573D1AA-E403-4E2F-88BB-C0574CCFDC91}" srcOrd="0" destOrd="0" presId="urn:microsoft.com/office/officeart/2005/8/layout/vList2"/>
    <dgm:cxn modelId="{A1A38D0B-7924-4933-8928-875FA0421846}" srcId="{9945DF1B-C602-4709-8F7D-F5924F433A22}" destId="{B320CF99-C63A-43CD-BD39-8E7407CC808C}" srcOrd="0" destOrd="0" parTransId="{10971636-88F8-41AB-878A-CBA795108DBD}" sibTransId="{FFA64762-592B-4CC0-8251-7016360526E7}"/>
    <dgm:cxn modelId="{B4AEB0E8-E91A-4B46-989D-A559E5E4C020}" type="presOf" srcId="{754483D6-73EF-44CE-A7CB-B6FCEBB73573}" destId="{337E6324-8DC3-4BF7-9ED4-5A9B2595CA16}" srcOrd="0" destOrd="0" presId="urn:microsoft.com/office/officeart/2005/8/layout/vList2"/>
    <dgm:cxn modelId="{3825E32D-BFA1-4954-90A0-D3781AB4A948}" srcId="{9945DF1B-C602-4709-8F7D-F5924F433A22}" destId="{754483D6-73EF-44CE-A7CB-B6FCEBB73573}" srcOrd="2" destOrd="0" parTransId="{32AFD207-0ECE-4AA7-9661-2AFA1AD3D31C}" sibTransId="{3247B639-452E-4BF8-9790-8A6EAE4B6F50}"/>
    <dgm:cxn modelId="{EE84A928-F8E6-4DDD-8008-3D1F3EE9E1C2}" type="presParOf" srcId="{AE34E025-0F69-4EA8-A60A-73C39310040A}" destId="{729C99B8-C6AE-47AF-A4BB-98E940E93DFE}" srcOrd="0" destOrd="0" presId="urn:microsoft.com/office/officeart/2005/8/layout/vList2"/>
    <dgm:cxn modelId="{654F7D58-4204-445C-92CD-19E96B674BBA}" type="presParOf" srcId="{AE34E025-0F69-4EA8-A60A-73C39310040A}" destId="{3243BE2E-D962-4306-BFF6-3A9E7251929A}" srcOrd="1" destOrd="0" presId="urn:microsoft.com/office/officeart/2005/8/layout/vList2"/>
    <dgm:cxn modelId="{9803672D-E30E-4FD7-ACAB-CBA2ECEB2276}" type="presParOf" srcId="{AE34E025-0F69-4EA8-A60A-73C39310040A}" destId="{E573D1AA-E403-4E2F-88BB-C0574CCFDC91}" srcOrd="2" destOrd="0" presId="urn:microsoft.com/office/officeart/2005/8/layout/vList2"/>
    <dgm:cxn modelId="{6566FA9A-5430-46B9-A7B0-51E99648C8A6}" type="presParOf" srcId="{AE34E025-0F69-4EA8-A60A-73C39310040A}" destId="{1067F000-9831-400B-84D8-9DC6699239DC}" srcOrd="3" destOrd="0" presId="urn:microsoft.com/office/officeart/2005/8/layout/vList2"/>
    <dgm:cxn modelId="{E9E4BBB6-E161-44F6-8FAA-C9857B32530C}" type="presParOf" srcId="{AE34E025-0F69-4EA8-A60A-73C39310040A}" destId="{337E6324-8DC3-4BF7-9ED4-5A9B2595CA16}" srcOrd="4" destOrd="0" presId="urn:microsoft.com/office/officeart/2005/8/layout/vList2"/>
    <dgm:cxn modelId="{9CF73D50-E75F-40AE-8B69-30BE793604B3}" type="presParOf" srcId="{AE34E025-0F69-4EA8-A60A-73C39310040A}" destId="{2A922F59-A458-493E-AEA4-79C0689FE4CB}" srcOrd="5" destOrd="0" presId="urn:microsoft.com/office/officeart/2005/8/layout/vList2"/>
    <dgm:cxn modelId="{87293A3C-DB3C-4A1D-A953-1FC22C45CBB3}" type="presParOf" srcId="{AE34E025-0F69-4EA8-A60A-73C39310040A}" destId="{A3150598-B089-4B00-9D01-4C9936E5C2E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1D2FA7-B1CE-480F-9CD1-8A6462AB266F}">
      <dsp:nvSpPr>
        <dsp:cNvPr id="0" name=""/>
        <dsp:cNvSpPr/>
      </dsp:nvSpPr>
      <dsp:spPr>
        <a:xfrm>
          <a:off x="3129" y="123999"/>
          <a:ext cx="2149375" cy="864000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DIS</a:t>
          </a:r>
          <a:endParaRPr lang="es-CR" sz="2000" kern="1200" dirty="0"/>
        </a:p>
      </dsp:txBody>
      <dsp:txXfrm>
        <a:off x="3129" y="123999"/>
        <a:ext cx="2149375" cy="576000"/>
      </dsp:txXfrm>
    </dsp:sp>
    <dsp:sp modelId="{EB9AD6ED-C693-4E77-B4A6-90A2250F41AA}">
      <dsp:nvSpPr>
        <dsp:cNvPr id="0" name=""/>
        <dsp:cNvSpPr/>
      </dsp:nvSpPr>
      <dsp:spPr>
        <a:xfrm>
          <a:off x="395959" y="699999"/>
          <a:ext cx="2244184" cy="3240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rgbClr val="1472BA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noProof="0" dirty="0" smtClean="0"/>
            <a:t>Monitoreo del objetivo final del gasto y la política: mejorar la salud y disminuir el riesgo individual y colectivo.</a:t>
          </a:r>
          <a:endParaRPr lang="es-CR" sz="2000" kern="1200" dirty="0"/>
        </a:p>
      </dsp:txBody>
      <dsp:txXfrm>
        <a:off x="461689" y="765729"/>
        <a:ext cx="2112724" cy="3108540"/>
      </dsp:txXfrm>
    </dsp:sp>
    <dsp:sp modelId="{529C0A8B-FE84-4ACF-8BBD-17EFA776D273}">
      <dsp:nvSpPr>
        <dsp:cNvPr id="0" name=""/>
        <dsp:cNvSpPr/>
      </dsp:nvSpPr>
      <dsp:spPr>
        <a:xfrm>
          <a:off x="2490194" y="144433"/>
          <a:ext cx="715900" cy="5351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1600" kern="1200"/>
        </a:p>
      </dsp:txBody>
      <dsp:txXfrm>
        <a:off x="2490194" y="251459"/>
        <a:ext cx="555360" cy="321080"/>
      </dsp:txXfrm>
    </dsp:sp>
    <dsp:sp modelId="{2768AF83-0734-47A0-A99A-2A44F1C60D93}">
      <dsp:nvSpPr>
        <dsp:cNvPr id="0" name=""/>
        <dsp:cNvSpPr/>
      </dsp:nvSpPr>
      <dsp:spPr>
        <a:xfrm>
          <a:off x="3503260" y="123999"/>
          <a:ext cx="2149375" cy="864000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DIS</a:t>
          </a:r>
          <a:endParaRPr lang="es-CR" sz="2000" kern="1200" dirty="0"/>
        </a:p>
      </dsp:txBody>
      <dsp:txXfrm>
        <a:off x="3503260" y="123999"/>
        <a:ext cx="2149375" cy="576000"/>
      </dsp:txXfrm>
    </dsp:sp>
    <dsp:sp modelId="{9C1EB1A2-CB35-45E6-964D-827E69A8B525}">
      <dsp:nvSpPr>
        <dsp:cNvPr id="0" name=""/>
        <dsp:cNvSpPr/>
      </dsp:nvSpPr>
      <dsp:spPr>
        <a:xfrm>
          <a:off x="3943494" y="699999"/>
          <a:ext cx="2149375" cy="3240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rgbClr val="4F81BD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noProof="0" dirty="0" smtClean="0"/>
            <a:t>Informar la toma de decisiones en salud y la asignación de recursos.</a:t>
          </a:r>
          <a:endParaRPr lang="es-CR" sz="2000" kern="1200" dirty="0"/>
        </a:p>
      </dsp:txBody>
      <dsp:txXfrm>
        <a:off x="4006447" y="762952"/>
        <a:ext cx="2023469" cy="31140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CB6368-7925-43B8-A277-FE5E87957579}">
      <dsp:nvSpPr>
        <dsp:cNvPr id="0" name=""/>
        <dsp:cNvSpPr/>
      </dsp:nvSpPr>
      <dsp:spPr>
        <a:xfrm rot="5400000">
          <a:off x="226223" y="1221860"/>
          <a:ext cx="952843" cy="108477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95D9BE-7BB3-46F4-87C9-894CE650C290}">
      <dsp:nvSpPr>
        <dsp:cNvPr id="0" name=""/>
        <dsp:cNvSpPr/>
      </dsp:nvSpPr>
      <dsp:spPr>
        <a:xfrm>
          <a:off x="0" y="194590"/>
          <a:ext cx="2293261" cy="1122766"/>
        </a:xfrm>
        <a:prstGeom prst="roundRect">
          <a:avLst>
            <a:gd name="adj" fmla="val 16670"/>
          </a:avLst>
        </a:prstGeom>
        <a:solidFill>
          <a:srgbClr val="4F81B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 partir del gasto por proveedor y/o función </a:t>
          </a:r>
        </a:p>
      </dsp:txBody>
      <dsp:txXfrm>
        <a:off x="54819" y="249409"/>
        <a:ext cx="2183623" cy="1013128"/>
      </dsp:txXfrm>
    </dsp:sp>
    <dsp:sp modelId="{1937438C-1443-452B-A279-3E3213C64370}">
      <dsp:nvSpPr>
        <dsp:cNvPr id="0" name=""/>
        <dsp:cNvSpPr/>
      </dsp:nvSpPr>
      <dsp:spPr>
        <a:xfrm>
          <a:off x="2592286" y="216022"/>
          <a:ext cx="2108087" cy="9074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1" kern="1200" dirty="0" err="1">
              <a:latin typeface="Arial" pitchFamily="34" charset="0"/>
              <a:cs typeface="Arial" pitchFamily="34" charset="0"/>
            </a:rPr>
            <a:t>Agregados</a:t>
          </a:r>
          <a:r>
            <a:rPr lang="en-GB" sz="1400" b="1" kern="1200" dirty="0">
              <a:latin typeface="Arial" pitchFamily="34" charset="0"/>
              <a:cs typeface="Arial" pitchFamily="34" charset="0"/>
            </a:rPr>
            <a:t> SHA</a:t>
          </a:r>
          <a:endParaRPr lang="es-MX" sz="1400" b="1" kern="1200" dirty="0">
            <a:latin typeface="Arial" pitchFamily="34" charset="0"/>
            <a:cs typeface="Arial" pitchFamily="34" charset="0"/>
          </a:endParaRPr>
        </a:p>
      </dsp:txBody>
      <dsp:txXfrm>
        <a:off x="2592286" y="216022"/>
        <a:ext cx="2108087" cy="907469"/>
      </dsp:txXfrm>
    </dsp:sp>
    <dsp:sp modelId="{663464A4-A9C3-4982-8A12-A59A4A36ACD9}">
      <dsp:nvSpPr>
        <dsp:cNvPr id="0" name=""/>
        <dsp:cNvSpPr/>
      </dsp:nvSpPr>
      <dsp:spPr>
        <a:xfrm rot="5400000">
          <a:off x="1968271" y="2585616"/>
          <a:ext cx="952843" cy="108477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tint val="50000"/>
            <a:hueOff val="33517"/>
            <a:satOff val="-1545"/>
            <a:lumOff val="54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3EDECD-0F65-4F5F-9A67-50903617D7CA}">
      <dsp:nvSpPr>
        <dsp:cNvPr id="0" name=""/>
        <dsp:cNvSpPr/>
      </dsp:nvSpPr>
      <dsp:spPr>
        <a:xfrm>
          <a:off x="1308414" y="1440603"/>
          <a:ext cx="2237344" cy="1261237"/>
        </a:xfrm>
        <a:prstGeom prst="roundRect">
          <a:avLst>
            <a:gd name="adj" fmla="val 16670"/>
          </a:avLst>
        </a:prstGeom>
        <a:solidFill>
          <a:srgbClr val="4F81B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Obtener el detalle del gasto por proveedor y/o función </a:t>
          </a:r>
        </a:p>
      </dsp:txBody>
      <dsp:txXfrm>
        <a:off x="1369994" y="1502183"/>
        <a:ext cx="2114184" cy="1138077"/>
      </dsp:txXfrm>
    </dsp:sp>
    <dsp:sp modelId="{9DA36B73-33F6-4182-8416-073ACFF6F07C}">
      <dsp:nvSpPr>
        <dsp:cNvPr id="0" name=""/>
        <dsp:cNvSpPr/>
      </dsp:nvSpPr>
      <dsp:spPr>
        <a:xfrm>
          <a:off x="3600399" y="1512170"/>
          <a:ext cx="2582351" cy="11181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noProof="0" dirty="0">
              <a:latin typeface="Arial" pitchFamily="34" charset="0"/>
              <a:cs typeface="Arial" pitchFamily="34" charset="0"/>
            </a:rPr>
            <a:t>Por características del usuario (diagnósticos, edad, sexo), servicios ofrecidos por tipo y fuentes de </a:t>
          </a:r>
          <a:r>
            <a:rPr lang="es-MX" sz="1400" b="1" kern="1200" noProof="0" dirty="0" smtClean="0">
              <a:latin typeface="Arial" pitchFamily="34" charset="0"/>
              <a:cs typeface="Arial" pitchFamily="34" charset="0"/>
            </a:rPr>
            <a:t>financiamiento.</a:t>
          </a:r>
          <a:endParaRPr lang="es-MX" sz="1400" b="1" kern="1200" noProof="0" dirty="0">
            <a:latin typeface="Arial" pitchFamily="34" charset="0"/>
            <a:cs typeface="Arial" pitchFamily="34" charset="0"/>
          </a:endParaRPr>
        </a:p>
      </dsp:txBody>
      <dsp:txXfrm>
        <a:off x="3600399" y="1512170"/>
        <a:ext cx="2582351" cy="1118102"/>
      </dsp:txXfrm>
    </dsp:sp>
    <dsp:sp modelId="{A191601B-7398-4B16-AF03-F83101038E5B}">
      <dsp:nvSpPr>
        <dsp:cNvPr id="0" name=""/>
        <dsp:cNvSpPr/>
      </dsp:nvSpPr>
      <dsp:spPr>
        <a:xfrm rot="5400000">
          <a:off x="3391618" y="3888388"/>
          <a:ext cx="952843" cy="108477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tint val="50000"/>
            <a:hueOff val="67034"/>
            <a:satOff val="-3090"/>
            <a:lumOff val="108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951E7E-2A41-46DD-AD9C-7C1A70609D51}">
      <dsp:nvSpPr>
        <dsp:cNvPr id="0" name=""/>
        <dsp:cNvSpPr/>
      </dsp:nvSpPr>
      <dsp:spPr>
        <a:xfrm>
          <a:off x="2986768" y="2821028"/>
          <a:ext cx="2146251" cy="1122766"/>
        </a:xfrm>
        <a:prstGeom prst="roundRect">
          <a:avLst>
            <a:gd name="adj" fmla="val 16670"/>
          </a:avLst>
        </a:prstGeom>
        <a:solidFill>
          <a:srgbClr val="4F81B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noProof="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Agrupar los gastos de acuerdo con uso de recursos similares</a:t>
          </a:r>
        </a:p>
      </dsp:txBody>
      <dsp:txXfrm>
        <a:off x="3041587" y="2875847"/>
        <a:ext cx="2036613" cy="1013128"/>
      </dsp:txXfrm>
    </dsp:sp>
    <dsp:sp modelId="{F9166A44-4847-4028-A37C-CE38622FFB76}">
      <dsp:nvSpPr>
        <dsp:cNvPr id="0" name=""/>
        <dsp:cNvSpPr/>
      </dsp:nvSpPr>
      <dsp:spPr>
        <a:xfrm>
          <a:off x="5353629" y="2817207"/>
          <a:ext cx="1847173" cy="9074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noProof="0" dirty="0">
              <a:latin typeface="Arial" pitchFamily="34" charset="0"/>
              <a:cs typeface="Arial" pitchFamily="34" charset="0"/>
            </a:rPr>
            <a:t>Consultas, hospitalizaciones, prescripciones, etc.</a:t>
          </a:r>
        </a:p>
      </dsp:txBody>
      <dsp:txXfrm>
        <a:off x="5353629" y="2817207"/>
        <a:ext cx="1847173" cy="907469"/>
      </dsp:txXfrm>
    </dsp:sp>
    <dsp:sp modelId="{2786F951-FCF4-40E5-89EB-8FF5C2D37457}">
      <dsp:nvSpPr>
        <dsp:cNvPr id="0" name=""/>
        <dsp:cNvSpPr/>
      </dsp:nvSpPr>
      <dsp:spPr>
        <a:xfrm>
          <a:off x="4427068" y="4115008"/>
          <a:ext cx="2118085" cy="777224"/>
        </a:xfrm>
        <a:prstGeom prst="roundRect">
          <a:avLst>
            <a:gd name="adj" fmla="val 16670"/>
          </a:avLst>
        </a:prstGeom>
        <a:solidFill>
          <a:srgbClr val="4F81B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noProof="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Distribuir el gasto usando claves de asignación</a:t>
          </a:r>
        </a:p>
      </dsp:txBody>
      <dsp:txXfrm>
        <a:off x="4465016" y="4152956"/>
        <a:ext cx="2042189" cy="701328"/>
      </dsp:txXfrm>
    </dsp:sp>
    <dsp:sp modelId="{24E2C0E1-C412-4C03-89AA-2C2EE6C35EC7}">
      <dsp:nvSpPr>
        <dsp:cNvPr id="0" name=""/>
        <dsp:cNvSpPr/>
      </dsp:nvSpPr>
      <dsp:spPr>
        <a:xfrm>
          <a:off x="6336705" y="3960437"/>
          <a:ext cx="2493222" cy="1174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noProof="0" dirty="0">
              <a:latin typeface="Arial" pitchFamily="34" charset="0"/>
              <a:cs typeface="Arial" pitchFamily="34" charset="0"/>
            </a:rPr>
            <a:t>Puede requerirse ponderar el mayor uso de recursos por procedimiento, como las cirugías, los medicamentos de alto costo, días de  hospitalización, etc.</a:t>
          </a:r>
        </a:p>
      </dsp:txBody>
      <dsp:txXfrm>
        <a:off x="6336705" y="3960437"/>
        <a:ext cx="2493222" cy="11745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81042D-6217-4108-A730-B2FB4F03E8CD}">
      <dsp:nvSpPr>
        <dsp:cNvPr id="0" name=""/>
        <dsp:cNvSpPr/>
      </dsp:nvSpPr>
      <dsp:spPr>
        <a:xfrm>
          <a:off x="0" y="725187"/>
          <a:ext cx="8856984" cy="46800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noProof="0" dirty="0">
              <a:latin typeface="Arial" pitchFamily="34" charset="0"/>
              <a:cs typeface="Arial" pitchFamily="34" charset="0"/>
            </a:rPr>
            <a:t>Gasto dedicado / etiquetado</a:t>
          </a:r>
        </a:p>
      </dsp:txBody>
      <dsp:txXfrm>
        <a:off x="22846" y="748033"/>
        <a:ext cx="8811292" cy="422313"/>
      </dsp:txXfrm>
    </dsp:sp>
    <dsp:sp modelId="{5915DD26-7EAD-4E45-BB16-6DABFB664D50}">
      <dsp:nvSpPr>
        <dsp:cNvPr id="0" name=""/>
        <dsp:cNvSpPr/>
      </dsp:nvSpPr>
      <dsp:spPr>
        <a:xfrm>
          <a:off x="0" y="1193192"/>
          <a:ext cx="8856984" cy="5374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1209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400" b="1" kern="1200" noProof="0" dirty="0">
              <a:latin typeface="Arial" pitchFamily="34" charset="0"/>
              <a:cs typeface="Arial" pitchFamily="34" charset="0"/>
            </a:rPr>
            <a:t>Dirigido a una enfermedad especifica (p.ej. El programa de TB)</a:t>
          </a:r>
        </a:p>
      </dsp:txBody>
      <dsp:txXfrm>
        <a:off x="0" y="1193192"/>
        <a:ext cx="8856984" cy="537424"/>
      </dsp:txXfrm>
    </dsp:sp>
    <dsp:sp modelId="{6A53D7AB-BE2D-45E1-8E78-D6C010859941}">
      <dsp:nvSpPr>
        <dsp:cNvPr id="0" name=""/>
        <dsp:cNvSpPr/>
      </dsp:nvSpPr>
      <dsp:spPr>
        <a:xfrm>
          <a:off x="0" y="1689359"/>
          <a:ext cx="8856984" cy="468005"/>
        </a:xfrm>
        <a:prstGeom prst="roundRect">
          <a:avLst/>
        </a:prstGeom>
        <a:solidFill>
          <a:schemeClr val="accent4">
            <a:hueOff val="-5598875"/>
            <a:satOff val="2630"/>
            <a:lumOff val="98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noProof="0" dirty="0">
              <a:latin typeface="Arial" pitchFamily="34" charset="0"/>
              <a:cs typeface="Arial" pitchFamily="34" charset="0"/>
            </a:rPr>
            <a:t>Gastos Directamente distribuibles</a:t>
          </a:r>
        </a:p>
      </dsp:txBody>
      <dsp:txXfrm>
        <a:off x="22846" y="1712205"/>
        <a:ext cx="8811292" cy="422313"/>
      </dsp:txXfrm>
    </dsp:sp>
    <dsp:sp modelId="{46E578C4-BD31-4ACB-9FB5-B08CB84722A7}">
      <dsp:nvSpPr>
        <dsp:cNvPr id="0" name=""/>
        <dsp:cNvSpPr/>
      </dsp:nvSpPr>
      <dsp:spPr>
        <a:xfrm>
          <a:off x="0" y="2144475"/>
          <a:ext cx="8856984" cy="107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1209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400" b="1" kern="1200" noProof="0" dirty="0">
              <a:latin typeface="Arial" pitchFamily="34" charset="0"/>
              <a:cs typeface="Arial" pitchFamily="34" charset="0"/>
            </a:rPr>
            <a:t>Principalmente de atención individual (p.ej. Consultas ambulatorias, hospitalizaciones)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400" b="1" kern="1200" noProof="0" dirty="0">
              <a:latin typeface="Arial" pitchFamily="34" charset="0"/>
              <a:cs typeface="Arial" pitchFamily="34" charset="0"/>
            </a:rPr>
            <a:t>Alguna atención colectiva (p.ej. fumigación para combatir la malaria / dengue)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400" b="1" kern="1200" noProof="0" dirty="0">
              <a:latin typeface="Arial" pitchFamily="34" charset="0"/>
              <a:cs typeface="Arial" pitchFamily="34" charset="0"/>
            </a:rPr>
            <a:t>Los gastos residuales se clasifican como "otros" (</a:t>
          </a:r>
          <a:r>
            <a:rPr lang="es-MX" sz="1400" b="1" kern="1200" noProof="0" dirty="0" err="1">
              <a:latin typeface="Arial" pitchFamily="34" charset="0"/>
              <a:cs typeface="Arial" pitchFamily="34" charset="0"/>
            </a:rPr>
            <a:t>DIS.nec</a:t>
          </a:r>
          <a:r>
            <a:rPr lang="es-MX" sz="1400" b="1" kern="1200" noProof="0" dirty="0">
              <a:latin typeface="Arial" pitchFamily="34" charset="0"/>
              <a:cs typeface="Arial" pitchFamily="34" charset="0"/>
            </a:rPr>
            <a:t>)</a:t>
          </a:r>
        </a:p>
      </dsp:txBody>
      <dsp:txXfrm>
        <a:off x="0" y="2144475"/>
        <a:ext cx="8856984" cy="1076400"/>
      </dsp:txXfrm>
    </dsp:sp>
    <dsp:sp modelId="{A312DF3E-01A5-49BC-B40F-E0DB38CEAC5A}">
      <dsp:nvSpPr>
        <dsp:cNvPr id="0" name=""/>
        <dsp:cNvSpPr/>
      </dsp:nvSpPr>
      <dsp:spPr>
        <a:xfrm>
          <a:off x="0" y="3295442"/>
          <a:ext cx="8856984" cy="468005"/>
        </a:xfrm>
        <a:prstGeom prst="roundRect">
          <a:avLst/>
        </a:prstGeom>
        <a:solidFill>
          <a:schemeClr val="accent4">
            <a:hueOff val="-11197749"/>
            <a:satOff val="5260"/>
            <a:lumOff val="19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noProof="0" dirty="0">
              <a:latin typeface="Arial" pitchFamily="34" charset="0"/>
              <a:cs typeface="Arial" pitchFamily="34" charset="0"/>
            </a:rPr>
            <a:t>Gastos no directamente distribuibles</a:t>
          </a:r>
        </a:p>
      </dsp:txBody>
      <dsp:txXfrm>
        <a:off x="22846" y="3318288"/>
        <a:ext cx="8811292" cy="422313"/>
      </dsp:txXfrm>
    </dsp:sp>
    <dsp:sp modelId="{D3B3D6D2-5560-4EFD-B542-A08A51C998CB}">
      <dsp:nvSpPr>
        <dsp:cNvPr id="0" name=""/>
        <dsp:cNvSpPr/>
      </dsp:nvSpPr>
      <dsp:spPr>
        <a:xfrm>
          <a:off x="0" y="3763446"/>
          <a:ext cx="8856984" cy="107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1209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400" b="1" i="0" kern="1200" noProof="0" dirty="0">
              <a:latin typeface="Arial" pitchFamily="34" charset="0"/>
              <a:cs typeface="Arial" pitchFamily="34" charset="0"/>
            </a:rPr>
            <a:t>Como en el caso de la burocracia administrativa de los ministerios de salud o de los seguros de salud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400" b="1" i="0" kern="1200" noProof="0" dirty="0">
              <a:latin typeface="Arial" pitchFamily="34" charset="0"/>
              <a:cs typeface="Arial" pitchFamily="34" charset="0"/>
            </a:rPr>
            <a:t>Una </a:t>
          </a:r>
          <a:r>
            <a:rPr lang="es-MX" sz="1400" b="1" i="0" kern="1200" noProof="0" dirty="0" smtClean="0">
              <a:latin typeface="Arial" pitchFamily="34" charset="0"/>
              <a:cs typeface="Arial" pitchFamily="34" charset="0"/>
            </a:rPr>
            <a:t>proporción no </a:t>
          </a:r>
          <a:r>
            <a:rPr lang="es-MX" sz="1400" b="1" i="0" kern="1200" noProof="0" dirty="0">
              <a:latin typeface="Arial" pitchFamily="34" charset="0"/>
              <a:cs typeface="Arial" pitchFamily="34" charset="0"/>
            </a:rPr>
            <a:t>atribuible puede ser aplicada como los gastos distribuibles (p.ej. % gastos por enfermedad</a:t>
          </a:r>
          <a:r>
            <a:rPr lang="en-GB" sz="1400" b="1" i="0" kern="1200" noProof="0" dirty="0">
              <a:latin typeface="Arial" pitchFamily="34" charset="0"/>
              <a:cs typeface="Arial" pitchFamily="34" charset="0"/>
            </a:rPr>
            <a:t>)</a:t>
          </a:r>
        </a:p>
      </dsp:txBody>
      <dsp:txXfrm>
        <a:off x="0" y="3763446"/>
        <a:ext cx="8856984" cy="10764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9C99B8-C6AE-47AF-A4BB-98E940E93DFE}">
      <dsp:nvSpPr>
        <dsp:cNvPr id="0" name=""/>
        <dsp:cNvSpPr/>
      </dsp:nvSpPr>
      <dsp:spPr>
        <a:xfrm>
          <a:off x="0" y="7456"/>
          <a:ext cx="8650583" cy="1029600"/>
        </a:xfrm>
        <a:prstGeom prst="roundRect">
          <a:avLst/>
        </a:prstGeom>
        <a:solidFill>
          <a:srgbClr val="4F81BD">
            <a:alpha val="9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noProof="0" dirty="0">
              <a:latin typeface="Arial" pitchFamily="34" charset="0"/>
              <a:cs typeface="Arial" pitchFamily="34" charset="0"/>
            </a:rPr>
            <a:t>Registros de utilización / consumo bienes y servicios de salud </a:t>
          </a:r>
          <a:r>
            <a:rPr lang="es-MX" sz="2400" b="1" kern="1200" noProof="0" dirty="0" smtClean="0">
              <a:latin typeface="Arial" pitchFamily="34" charset="0"/>
              <a:cs typeface="Arial" pitchFamily="34" charset="0"/>
            </a:rPr>
            <a:t>(por causa, </a:t>
          </a:r>
          <a:r>
            <a:rPr lang="es-MX" sz="2400" b="1" kern="1200" noProof="0" dirty="0">
              <a:latin typeface="Arial" pitchFamily="34" charset="0"/>
              <a:cs typeface="Arial" pitchFamily="34" charset="0"/>
            </a:rPr>
            <a:t>tipo de unidad, tipo de  usuario</a:t>
          </a:r>
          <a:r>
            <a:rPr lang="es-MX" sz="2400" b="1" kern="1200" noProof="0" dirty="0" smtClean="0">
              <a:latin typeface="Arial" pitchFamily="34" charset="0"/>
              <a:cs typeface="Arial" pitchFamily="34" charset="0"/>
            </a:rPr>
            <a:t>).</a:t>
          </a:r>
          <a:endParaRPr lang="es-MX" sz="2400" b="1" kern="1200" noProof="0" dirty="0">
            <a:latin typeface="Arial" pitchFamily="34" charset="0"/>
            <a:cs typeface="Arial" pitchFamily="34" charset="0"/>
          </a:endParaRPr>
        </a:p>
      </dsp:txBody>
      <dsp:txXfrm>
        <a:off x="50261" y="57717"/>
        <a:ext cx="8550061" cy="929078"/>
      </dsp:txXfrm>
    </dsp:sp>
    <dsp:sp modelId="{E573D1AA-E403-4E2F-88BB-C0574CCFDC91}">
      <dsp:nvSpPr>
        <dsp:cNvPr id="0" name=""/>
        <dsp:cNvSpPr/>
      </dsp:nvSpPr>
      <dsp:spPr>
        <a:xfrm>
          <a:off x="0" y="1195456"/>
          <a:ext cx="8650583" cy="1029600"/>
        </a:xfrm>
        <a:prstGeom prst="roundRect">
          <a:avLst/>
        </a:prstGeom>
        <a:solidFill>
          <a:srgbClr val="4F81BD">
            <a:alpha val="76667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noProof="0" dirty="0">
              <a:latin typeface="Arial" pitchFamily="34" charset="0"/>
              <a:cs typeface="Arial" pitchFamily="34" charset="0"/>
            </a:rPr>
            <a:t>Registro de pagos, costo / precio, por bienes y servicios de salud </a:t>
          </a:r>
          <a:r>
            <a:rPr lang="es-MX" sz="2400" b="1" kern="1200" noProof="0" dirty="0" smtClean="0">
              <a:latin typeface="Arial" pitchFamily="34" charset="0"/>
              <a:cs typeface="Arial" pitchFamily="34" charset="0"/>
            </a:rPr>
            <a:t>.</a:t>
          </a:r>
          <a:endParaRPr lang="es-MX" sz="2400" b="1" kern="1200" noProof="0" dirty="0">
            <a:latin typeface="Arial" pitchFamily="34" charset="0"/>
            <a:cs typeface="Arial" pitchFamily="34" charset="0"/>
          </a:endParaRPr>
        </a:p>
      </dsp:txBody>
      <dsp:txXfrm>
        <a:off x="50261" y="1245717"/>
        <a:ext cx="8550061" cy="929078"/>
      </dsp:txXfrm>
    </dsp:sp>
    <dsp:sp modelId="{337E6324-8DC3-4BF7-9ED4-5A9B2595CA16}">
      <dsp:nvSpPr>
        <dsp:cNvPr id="0" name=""/>
        <dsp:cNvSpPr/>
      </dsp:nvSpPr>
      <dsp:spPr>
        <a:xfrm>
          <a:off x="0" y="2383456"/>
          <a:ext cx="8650583" cy="1029600"/>
        </a:xfrm>
        <a:prstGeom prst="roundRect">
          <a:avLst/>
        </a:prstGeom>
        <a:solidFill>
          <a:srgbClr val="4F81BD">
            <a:alpha val="63333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noProof="0" dirty="0">
              <a:latin typeface="Arial" pitchFamily="34" charset="0"/>
              <a:cs typeface="Arial" pitchFamily="34" charset="0"/>
            </a:rPr>
            <a:t>Encuesta de Ingreso y gasto de hogares (presupuestos familiares</a:t>
          </a:r>
          <a:r>
            <a:rPr lang="es-MX" sz="2400" b="1" kern="1200" noProof="0" dirty="0" smtClean="0">
              <a:latin typeface="Arial" pitchFamily="34" charset="0"/>
              <a:cs typeface="Arial" pitchFamily="34" charset="0"/>
            </a:rPr>
            <a:t>).</a:t>
          </a:r>
          <a:endParaRPr lang="es-MX" sz="2400" b="1" kern="1200" noProof="0" dirty="0">
            <a:latin typeface="Arial" pitchFamily="34" charset="0"/>
            <a:cs typeface="Arial" pitchFamily="34" charset="0"/>
          </a:endParaRPr>
        </a:p>
      </dsp:txBody>
      <dsp:txXfrm>
        <a:off x="50261" y="2433717"/>
        <a:ext cx="8550061" cy="929078"/>
      </dsp:txXfrm>
    </dsp:sp>
    <dsp:sp modelId="{A3150598-B089-4B00-9D01-4C9936E5C2ED}">
      <dsp:nvSpPr>
        <dsp:cNvPr id="0" name=""/>
        <dsp:cNvSpPr/>
      </dsp:nvSpPr>
      <dsp:spPr>
        <a:xfrm>
          <a:off x="0" y="3410018"/>
          <a:ext cx="8650583" cy="1029600"/>
        </a:xfrm>
        <a:prstGeom prst="roundRect">
          <a:avLst/>
        </a:prstGeom>
        <a:solidFill>
          <a:srgbClr val="4F81BD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noProof="0" dirty="0">
              <a:latin typeface="Arial" pitchFamily="34" charset="0"/>
              <a:cs typeface="Arial" pitchFamily="34" charset="0"/>
            </a:rPr>
            <a:t>Registros de reembolso y pagos de las empresas de </a:t>
          </a:r>
          <a:r>
            <a:rPr lang="es-MX" sz="2400" b="1" kern="1200" noProof="0" dirty="0" smtClean="0">
              <a:latin typeface="Arial" pitchFamily="34" charset="0"/>
              <a:cs typeface="Arial" pitchFamily="34" charset="0"/>
            </a:rPr>
            <a:t>seguro.</a:t>
          </a:r>
          <a:endParaRPr lang="es-MX" sz="2400" b="1" kern="1200" noProof="0" dirty="0">
            <a:latin typeface="Arial" pitchFamily="34" charset="0"/>
            <a:cs typeface="Arial" pitchFamily="34" charset="0"/>
          </a:endParaRPr>
        </a:p>
      </dsp:txBody>
      <dsp:txXfrm>
        <a:off x="50261" y="3460279"/>
        <a:ext cx="8550061" cy="9290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1.26249E-7</cdr:x>
      <cdr:y>0.9398</cdr:y>
    </cdr:from>
    <cdr:to>
      <cdr:x>0.41818</cdr:x>
      <cdr:y>0.95796</cdr:y>
    </cdr:to>
    <cdr:sp macro="" textlink="">
      <cdr:nvSpPr>
        <cdr:cNvPr id="2" name="2 CuadroTexto">
          <a:extLst xmlns:a="http://schemas.openxmlformats.org/drawingml/2006/main">
            <a:ext uri="{FF2B5EF4-FFF2-40B4-BE49-F238E27FC236}">
              <a16:creationId xmlns:r="http://schemas.openxmlformats.org/officeDocument/2006/relationships" xmlns:p="http://schemas.openxmlformats.org/presentationml/2006/main" xmlns:xdr="http://schemas.openxmlformats.org/drawingml/2006/spreadsheetDrawing" xmlns:a16="http://schemas.microsoft.com/office/drawing/2014/main" xmlns="" xmlns:lc="http://schemas.openxmlformats.org/drawingml/2006/lockedCanvas" id="{00000000-0008-0000-0700-000003000000}"/>
            </a:ext>
          </a:extLst>
        </cdr:cNvPr>
        <cdr:cNvSpPr txBox="1"/>
      </cdr:nvSpPr>
      <cdr:spPr>
        <a:xfrm xmlns:a="http://schemas.openxmlformats.org/drawingml/2006/main">
          <a:off x="1" y="6287220"/>
          <a:ext cx="3312368" cy="121492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defPPr>
            <a:defRPr lang="es-CR"/>
          </a:defPPr>
          <a:lvl1pPr marL="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CR" sz="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Fuente:</a:t>
          </a:r>
          <a:r>
            <a:rPr lang="es-CR" sz="800" b="1" baseline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s-CR" sz="80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Elaboración</a:t>
          </a:r>
          <a:r>
            <a:rPr lang="es-CR" sz="800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 propia con base en </a:t>
          </a:r>
          <a:r>
            <a:rPr lang="es-CR" sz="800" dirty="0" smtClean="0"/>
            <a:t>datos de Cuentas de Salud 2018.</a:t>
          </a:r>
          <a:endParaRPr lang="es-CR" sz="8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7CEDC7F-297B-44F3-ADE6-B492223FDE22}" type="datetimeFigureOut">
              <a:rPr lang="es-CR"/>
              <a:pPr>
                <a:defRPr/>
              </a:pPr>
              <a:t>25/11/2020</a:t>
            </a:fld>
            <a:endParaRPr lang="es-C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R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CR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38A2DA5-45DF-4203-94DA-D45A20FC128E}" type="slidenum">
              <a:rPr lang="es-CR"/>
              <a:pPr>
                <a:defRPr/>
              </a:pPr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088375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8A2DA5-45DF-4203-94DA-D45A20FC128E}" type="slidenum">
              <a:rPr lang="es-CR" smtClean="0"/>
              <a:pPr>
                <a:defRPr/>
              </a:pPr>
              <a:t>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842661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8A2DA5-45DF-4203-94DA-D45A20FC128E}" type="slidenum">
              <a:rPr lang="es-CR" smtClean="0"/>
              <a:pPr>
                <a:defRPr/>
              </a:pPr>
              <a:t>26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25216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C99F5-0595-4AC9-A72C-E35CC96F794F}" type="datetimeFigureOut">
              <a:rPr lang="es-CR" smtClean="0"/>
              <a:t>25/11/2020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F098B-F08F-44D7-BA47-831410996D4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825430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C99F5-0595-4AC9-A72C-E35CC96F794F}" type="datetimeFigureOut">
              <a:rPr lang="es-CR" smtClean="0"/>
              <a:t>25/11/2020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F098B-F08F-44D7-BA47-831410996D4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659399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C99F5-0595-4AC9-A72C-E35CC96F794F}" type="datetimeFigureOut">
              <a:rPr lang="es-CR" smtClean="0"/>
              <a:t>25/11/2020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F098B-F08F-44D7-BA47-831410996D4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57030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852936"/>
            <a:ext cx="7772400" cy="1470025"/>
          </a:xfrm>
        </p:spPr>
        <p:txBody>
          <a:bodyPr>
            <a:noAutofit/>
          </a:bodyPr>
          <a:lstStyle>
            <a:lvl1pPr>
              <a:defRPr lang="es-CR" sz="3600" b="1" kern="1200" spc="-150" dirty="0">
                <a:solidFill>
                  <a:schemeClr val="tx1"/>
                </a:solidFill>
                <a:latin typeface="Bell Gothic Std Black" pitchFamily="34" charset="0"/>
                <a:ea typeface="+mn-ea"/>
                <a:cs typeface="+mn-cs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R" dirty="0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DDA19C18-2D9F-4584-984C-44D590331D9B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" t="16283" r="2581"/>
          <a:stretch/>
        </p:blipFill>
        <p:spPr bwMode="auto">
          <a:xfrm>
            <a:off x="848072" y="59555"/>
            <a:ext cx="8295927" cy="1036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lipse 6">
            <a:extLst>
              <a:ext uri="{FF2B5EF4-FFF2-40B4-BE49-F238E27FC236}">
                <a16:creationId xmlns:a16="http://schemas.microsoft.com/office/drawing/2014/main" xmlns="" id="{5A754376-09AD-4E1F-BFC5-C1C451EDF988}"/>
              </a:ext>
            </a:extLst>
          </p:cNvPr>
          <p:cNvSpPr/>
          <p:nvPr userDrawn="1"/>
        </p:nvSpPr>
        <p:spPr>
          <a:xfrm>
            <a:off x="-12738" y="120844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5" name="Picture 2" descr="C:\Users\llopezc\Pictures\Logo azul.png">
            <a:extLst>
              <a:ext uri="{FF2B5EF4-FFF2-40B4-BE49-F238E27FC236}">
                <a16:creationId xmlns:a16="http://schemas.microsoft.com/office/drawing/2014/main" xmlns="" id="{C8CBBC9F-1696-456B-AE48-A5E74C8B926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1" y="134097"/>
            <a:ext cx="914400" cy="908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346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>
            <a:extLst>
              <a:ext uri="{FF2B5EF4-FFF2-40B4-BE49-F238E27FC236}">
                <a16:creationId xmlns:a16="http://schemas.microsoft.com/office/drawing/2014/main" xmlns="" id="{ED91635E-DEB3-4EE5-91EE-1A102C762A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64" t="33134" r="3818" b="2908"/>
          <a:stretch>
            <a:fillRect/>
          </a:stretch>
        </p:blipFill>
        <p:spPr bwMode="auto">
          <a:xfrm rot="10800000">
            <a:off x="0" y="0"/>
            <a:ext cx="1979712" cy="1350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318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 userDrawn="1"/>
        </p:nvSpPr>
        <p:spPr>
          <a:xfrm>
            <a:off x="-12700" y="212725"/>
            <a:ext cx="9144000" cy="768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975"/>
            <a:ext cx="9144000" cy="134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490066"/>
          </a:xfrm>
        </p:spPr>
        <p:txBody>
          <a:bodyPr>
            <a:noAutofit/>
          </a:bodyPr>
          <a:lstStyle>
            <a:lvl1pPr algn="just">
              <a:defRPr sz="26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2030045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95536" y="6623050"/>
            <a:ext cx="8748464" cy="2619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116632"/>
            <a:ext cx="8157592" cy="490066"/>
          </a:xfrm>
        </p:spPr>
        <p:txBody>
          <a:bodyPr/>
          <a:lstStyle>
            <a:lvl1pPr algn="l">
              <a:defRPr sz="2800" b="1">
                <a:solidFill>
                  <a:srgbClr val="0070C0"/>
                </a:solidFill>
                <a:latin typeface="Oswald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R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r="-3242" b="2"/>
          <a:stretch>
            <a:fillRect/>
          </a:stretch>
        </p:blipFill>
        <p:spPr bwMode="auto">
          <a:xfrm>
            <a:off x="0" y="6623050"/>
            <a:ext cx="395536" cy="23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CuadroTexto"/>
          <p:cNvSpPr txBox="1"/>
          <p:nvPr userDrawn="1"/>
        </p:nvSpPr>
        <p:spPr>
          <a:xfrm>
            <a:off x="395536" y="6623774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100" b="1" dirty="0">
                <a:solidFill>
                  <a:schemeClr val="bg1"/>
                </a:solidFill>
              </a:rPr>
              <a:t>Costa Rica,  CCSS</a:t>
            </a:r>
          </a:p>
        </p:txBody>
      </p:sp>
      <p:cxnSp>
        <p:nvCxnSpPr>
          <p:cNvPr id="6" name="Conector recto 8"/>
          <p:cNvCxnSpPr/>
          <p:nvPr userDrawn="1"/>
        </p:nvCxnSpPr>
        <p:spPr>
          <a:xfrm>
            <a:off x="180947" y="836712"/>
            <a:ext cx="6287669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87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95536" y="6623050"/>
            <a:ext cx="8748464" cy="2619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116632"/>
            <a:ext cx="8157592" cy="490066"/>
          </a:xfrm>
        </p:spPr>
        <p:txBody>
          <a:bodyPr/>
          <a:lstStyle>
            <a:lvl1pPr algn="l">
              <a:defRPr sz="2800" b="1">
                <a:solidFill>
                  <a:srgbClr val="0070C0"/>
                </a:solidFill>
                <a:latin typeface="Oswald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R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r="-3242" b="2"/>
          <a:stretch>
            <a:fillRect/>
          </a:stretch>
        </p:blipFill>
        <p:spPr bwMode="auto">
          <a:xfrm>
            <a:off x="0" y="6623050"/>
            <a:ext cx="395536" cy="23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CuadroTexto"/>
          <p:cNvSpPr txBox="1"/>
          <p:nvPr userDrawn="1"/>
        </p:nvSpPr>
        <p:spPr>
          <a:xfrm>
            <a:off x="395536" y="6623774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100" b="1" dirty="0">
                <a:solidFill>
                  <a:schemeClr val="bg1"/>
                </a:solidFill>
              </a:rPr>
              <a:t>Costa Rica,  CCSS</a:t>
            </a:r>
          </a:p>
        </p:txBody>
      </p:sp>
    </p:spTree>
    <p:extLst>
      <p:ext uri="{BB962C8B-B14F-4D97-AF65-F5344CB8AC3E}">
        <p14:creationId xmlns:p14="http://schemas.microsoft.com/office/powerpoint/2010/main" val="17384386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53987" y="50994"/>
            <a:ext cx="8870951" cy="85772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5435" y="266993"/>
            <a:ext cx="8728053" cy="28798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R" dirty="0"/>
          </a:p>
        </p:txBody>
      </p:sp>
      <p:sp>
        <p:nvSpPr>
          <p:cNvPr id="9" name="8 Rectángulo"/>
          <p:cNvSpPr/>
          <p:nvPr userDrawn="1"/>
        </p:nvSpPr>
        <p:spPr>
          <a:xfrm>
            <a:off x="432048" y="6596062"/>
            <a:ext cx="8748464" cy="2619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r="-3242" b="2"/>
          <a:stretch>
            <a:fillRect/>
          </a:stretch>
        </p:blipFill>
        <p:spPr bwMode="auto">
          <a:xfrm>
            <a:off x="0" y="6609556"/>
            <a:ext cx="395536" cy="23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10 CuadroTexto"/>
          <p:cNvSpPr txBox="1"/>
          <p:nvPr userDrawn="1"/>
        </p:nvSpPr>
        <p:spPr>
          <a:xfrm>
            <a:off x="432048" y="6596786"/>
            <a:ext cx="16196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Costa Rica</a:t>
            </a:r>
            <a:r>
              <a:rPr lang="es-CR" sz="1100" b="1" baseline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| </a:t>
            </a:r>
            <a:r>
              <a:rPr lang="es-CR" sz="1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CCSS</a:t>
            </a:r>
          </a:p>
        </p:txBody>
      </p:sp>
    </p:spTree>
    <p:extLst>
      <p:ext uri="{BB962C8B-B14F-4D97-AF65-F5344CB8AC3E}">
        <p14:creationId xmlns:p14="http://schemas.microsoft.com/office/powerpoint/2010/main" val="32762474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2840" y="188640"/>
            <a:ext cx="8445624" cy="490066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R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9"/>
          <a:stretch>
            <a:fillRect/>
          </a:stretch>
        </p:blipFill>
        <p:spPr bwMode="auto">
          <a:xfrm>
            <a:off x="468313" y="6651625"/>
            <a:ext cx="8675687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CuadroTexto"/>
          <p:cNvSpPr txBox="1">
            <a:spLocks noChangeArrowheads="1"/>
          </p:cNvSpPr>
          <p:nvPr userDrawn="1"/>
        </p:nvSpPr>
        <p:spPr bwMode="auto">
          <a:xfrm>
            <a:off x="273050" y="6610350"/>
            <a:ext cx="5921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altLang="es-CR" sz="1100" dirty="0">
                <a:solidFill>
                  <a:schemeClr val="accent1"/>
                </a:solidFill>
                <a:latin typeface="Arial Rounded MT Bold" pitchFamily="34" charset="0"/>
              </a:rPr>
              <a:t>CCSS</a:t>
            </a:r>
          </a:p>
        </p:txBody>
      </p:sp>
      <p:pic>
        <p:nvPicPr>
          <p:cNvPr id="10" name="6 Imagen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6623050"/>
            <a:ext cx="238125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10 Conector recto"/>
          <p:cNvCxnSpPr/>
          <p:nvPr userDrawn="1"/>
        </p:nvCxnSpPr>
        <p:spPr>
          <a:xfrm>
            <a:off x="323850" y="6650038"/>
            <a:ext cx="0" cy="18415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66352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xmlns="" id="{F288691F-CD03-4F94-B9BE-34C0603C03C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" t="16283" r="2581"/>
          <a:stretch/>
        </p:blipFill>
        <p:spPr bwMode="auto">
          <a:xfrm>
            <a:off x="848073" y="3573016"/>
            <a:ext cx="8295927" cy="1036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3366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C99F5-0595-4AC9-A72C-E35CC96F794F}" type="datetimeFigureOut">
              <a:rPr lang="es-CR" smtClean="0"/>
              <a:t>25/11/2020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F098B-F08F-44D7-BA47-831410996D4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7202764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15512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8" t="3818" r="33134" b="19464"/>
          <a:stretch>
            <a:fillRect/>
          </a:stretch>
        </p:blipFill>
        <p:spPr bwMode="auto">
          <a:xfrm>
            <a:off x="0" y="-22225"/>
            <a:ext cx="2922588" cy="428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6610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64" t="33134" r="3818" b="2908"/>
          <a:stretch>
            <a:fillRect/>
          </a:stretch>
        </p:blipFill>
        <p:spPr bwMode="auto">
          <a:xfrm>
            <a:off x="5905500" y="4651375"/>
            <a:ext cx="3275013" cy="223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82549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 userDrawn="1"/>
        </p:nvSpPr>
        <p:spPr>
          <a:xfrm>
            <a:off x="0" y="0"/>
            <a:ext cx="9144000" cy="1196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25760"/>
            <a:ext cx="8352928" cy="926976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27248" y="1412776"/>
            <a:ext cx="8077200" cy="42973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912923"/>
      </p:ext>
    </p:extLst>
  </p:cSld>
  <p:clrMapOvr>
    <a:masterClrMapping/>
  </p:clrMapOvr>
  <p:transition spd="slow">
    <p:wipe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 userDrawn="1"/>
        </p:nvSpPr>
        <p:spPr>
          <a:xfrm>
            <a:off x="0" y="0"/>
            <a:ext cx="9144000" cy="9810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30622"/>
            <a:ext cx="8640960" cy="634082"/>
          </a:xfrm>
        </p:spPr>
        <p:txBody>
          <a:bodyPr>
            <a:noAutofit/>
          </a:bodyPr>
          <a:lstStyle>
            <a:lvl1pPr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605852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 userDrawn="1"/>
        </p:nvSpPr>
        <p:spPr>
          <a:xfrm>
            <a:off x="0" y="0"/>
            <a:ext cx="9144000" cy="9810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30622"/>
            <a:ext cx="8640960" cy="634082"/>
          </a:xfrm>
        </p:spPr>
        <p:txBody>
          <a:bodyPr>
            <a:noAutofit/>
          </a:bodyPr>
          <a:lstStyle>
            <a:lvl1pPr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605852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 userDrawn="1"/>
        </p:nvSpPr>
        <p:spPr>
          <a:xfrm>
            <a:off x="0" y="116632"/>
            <a:ext cx="9144000" cy="648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10" tIns="54405" rIns="108810" bIns="54405" rtlCol="0" anchor="ctr"/>
          <a:lstStyle/>
          <a:p>
            <a:pPr algn="ctr"/>
            <a:endParaRPr lang="es-ES"/>
          </a:p>
        </p:txBody>
      </p:sp>
      <p:sp>
        <p:nvSpPr>
          <p:cNvPr id="8" name="7 Rectángulo"/>
          <p:cNvSpPr/>
          <p:nvPr userDrawn="1"/>
        </p:nvSpPr>
        <p:spPr>
          <a:xfrm>
            <a:off x="180276" y="0"/>
            <a:ext cx="8712206" cy="9087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10" tIns="54405" rIns="108810" bIns="54405"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0276" y="44625"/>
            <a:ext cx="8712206" cy="850106"/>
          </a:xfrm>
        </p:spPr>
        <p:txBody>
          <a:bodyPr>
            <a:noAutofit/>
          </a:bodyPr>
          <a:lstStyle>
            <a:lvl1pPr algn="ctr">
              <a:defRPr sz="29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847033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461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s-CR" altLang="es-CR"/>
          </a:p>
        </p:txBody>
      </p:sp>
      <p:sp>
        <p:nvSpPr>
          <p:cNvPr id="4" name="Rectangle 105"/>
          <p:cNvSpPr>
            <a:spLocks noChangeArrowheads="1"/>
          </p:cNvSpPr>
          <p:nvPr/>
        </p:nvSpPr>
        <p:spPr bwMode="gray">
          <a:xfrm>
            <a:off x="0" y="950913"/>
            <a:ext cx="9144000" cy="1508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CR">
              <a:latin typeface="Arial" charset="0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01141"/>
            <a:ext cx="8424936" cy="563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045632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461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s-CR" altLang="es-CR"/>
          </a:p>
        </p:txBody>
      </p:sp>
      <p:sp>
        <p:nvSpPr>
          <p:cNvPr id="4" name="Rectangle 105"/>
          <p:cNvSpPr>
            <a:spLocks noChangeArrowheads="1"/>
          </p:cNvSpPr>
          <p:nvPr/>
        </p:nvSpPr>
        <p:spPr bwMode="gray">
          <a:xfrm>
            <a:off x="0" y="950913"/>
            <a:ext cx="9144000" cy="1508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CR">
              <a:latin typeface="Arial" charset="0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01141"/>
            <a:ext cx="8424936" cy="563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045632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461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s-CR" altLang="es-CR"/>
          </a:p>
        </p:txBody>
      </p:sp>
      <p:sp>
        <p:nvSpPr>
          <p:cNvPr id="4" name="Rectangle 105"/>
          <p:cNvSpPr>
            <a:spLocks noChangeArrowheads="1"/>
          </p:cNvSpPr>
          <p:nvPr/>
        </p:nvSpPr>
        <p:spPr bwMode="gray">
          <a:xfrm>
            <a:off x="0" y="950913"/>
            <a:ext cx="9144000" cy="1508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CR">
              <a:latin typeface="Arial" charset="0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01141"/>
            <a:ext cx="8424936" cy="563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656912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C99F5-0595-4AC9-A72C-E35CC96F794F}" type="datetimeFigureOut">
              <a:rPr lang="es-CR" smtClean="0"/>
              <a:t>25/11/2020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F098B-F08F-44D7-BA47-831410996D4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190226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461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s-CR" altLang="es-CR"/>
          </a:p>
        </p:txBody>
      </p:sp>
      <p:sp>
        <p:nvSpPr>
          <p:cNvPr id="4" name="Rectangle 105"/>
          <p:cNvSpPr>
            <a:spLocks noChangeArrowheads="1"/>
          </p:cNvSpPr>
          <p:nvPr/>
        </p:nvSpPr>
        <p:spPr bwMode="gray">
          <a:xfrm>
            <a:off x="0" y="950913"/>
            <a:ext cx="9144000" cy="1508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CR">
              <a:latin typeface="Arial" charset="0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01141"/>
            <a:ext cx="8424936" cy="563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209403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461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s-CR" altLang="es-CR"/>
          </a:p>
        </p:txBody>
      </p:sp>
      <p:sp>
        <p:nvSpPr>
          <p:cNvPr id="4" name="Rectangle 105"/>
          <p:cNvSpPr>
            <a:spLocks noChangeArrowheads="1"/>
          </p:cNvSpPr>
          <p:nvPr/>
        </p:nvSpPr>
        <p:spPr bwMode="gray">
          <a:xfrm>
            <a:off x="0" y="950913"/>
            <a:ext cx="9144000" cy="1508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CR">
              <a:latin typeface="Arial" charset="0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01141"/>
            <a:ext cx="8424936" cy="563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1020491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0"/>
            <a:ext cx="9144000" cy="9810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30622"/>
            <a:ext cx="8640960" cy="634082"/>
          </a:xfrm>
        </p:spPr>
        <p:txBody>
          <a:bodyPr>
            <a:noAutofit/>
          </a:bodyPr>
          <a:lstStyle>
            <a:lvl1pPr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611757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 userDrawn="1"/>
        </p:nvSpPr>
        <p:spPr>
          <a:xfrm>
            <a:off x="0" y="0"/>
            <a:ext cx="9144000" cy="9810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30622"/>
            <a:ext cx="8640960" cy="634082"/>
          </a:xfrm>
        </p:spPr>
        <p:txBody>
          <a:bodyPr>
            <a:noAutofit/>
          </a:bodyPr>
          <a:lstStyle>
            <a:lvl1pPr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566739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461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s-CR" altLang="es-CR"/>
          </a:p>
        </p:txBody>
      </p:sp>
      <p:sp>
        <p:nvSpPr>
          <p:cNvPr id="4" name="Rectangle 105"/>
          <p:cNvSpPr>
            <a:spLocks noChangeArrowheads="1"/>
          </p:cNvSpPr>
          <p:nvPr/>
        </p:nvSpPr>
        <p:spPr bwMode="gray">
          <a:xfrm>
            <a:off x="0" y="950913"/>
            <a:ext cx="9144000" cy="1508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CR">
              <a:latin typeface="Arial" charset="0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01141"/>
            <a:ext cx="8424936" cy="563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241905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461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s-CR" altLang="es-CR"/>
          </a:p>
        </p:txBody>
      </p:sp>
      <p:sp>
        <p:nvSpPr>
          <p:cNvPr id="4" name="Rectangle 105"/>
          <p:cNvSpPr>
            <a:spLocks noChangeArrowheads="1"/>
          </p:cNvSpPr>
          <p:nvPr/>
        </p:nvSpPr>
        <p:spPr bwMode="gray">
          <a:xfrm>
            <a:off x="0" y="950913"/>
            <a:ext cx="9144000" cy="1508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CR">
              <a:latin typeface="Arial" charset="0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01141"/>
            <a:ext cx="8424936" cy="563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840865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C99F5-0595-4AC9-A72C-E35CC96F794F}" type="datetimeFigureOut">
              <a:rPr lang="es-CR" smtClean="0"/>
              <a:t>25/11/2020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F098B-F08F-44D7-BA47-831410996D4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58180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C99F5-0595-4AC9-A72C-E35CC96F794F}" type="datetimeFigureOut">
              <a:rPr lang="es-CR" smtClean="0"/>
              <a:t>25/11/2020</a:t>
            </a:fld>
            <a:endParaRPr lang="es-C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F098B-F08F-44D7-BA47-831410996D4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868709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C99F5-0595-4AC9-A72C-E35CC96F794F}" type="datetimeFigureOut">
              <a:rPr lang="es-CR" smtClean="0"/>
              <a:t>25/11/2020</a:t>
            </a:fld>
            <a:endParaRPr lang="es-C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F098B-F08F-44D7-BA47-831410996D4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26957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C99F5-0595-4AC9-A72C-E35CC96F794F}" type="datetimeFigureOut">
              <a:rPr lang="es-CR" smtClean="0"/>
              <a:t>25/11/2020</a:t>
            </a:fld>
            <a:endParaRPr lang="es-C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F098B-F08F-44D7-BA47-831410996D4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144941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C99F5-0595-4AC9-A72C-E35CC96F794F}" type="datetimeFigureOut">
              <a:rPr lang="es-CR" smtClean="0"/>
              <a:t>25/11/2020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F098B-F08F-44D7-BA47-831410996D4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166058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C99F5-0595-4AC9-A72C-E35CC96F794F}" type="datetimeFigureOut">
              <a:rPr lang="es-CR" smtClean="0"/>
              <a:t>25/11/2020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F098B-F08F-44D7-BA47-831410996D4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73656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C99F5-0595-4AC9-A72C-E35CC96F794F}" type="datetimeFigureOut">
              <a:rPr lang="es-CR" smtClean="0"/>
              <a:t>25/11/2020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F098B-F08F-44D7-BA47-831410996D4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789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785" r:id="rId14"/>
    <p:sldLayoutId id="2147483715" r:id="rId15"/>
    <p:sldLayoutId id="2147483740" r:id="rId16"/>
    <p:sldLayoutId id="2147483711" r:id="rId17"/>
    <p:sldLayoutId id="2147483722" r:id="rId18"/>
    <p:sldLayoutId id="2147483712" r:id="rId19"/>
    <p:sldLayoutId id="2147483714" r:id="rId20"/>
    <p:sldLayoutId id="2147483716" r:id="rId21"/>
    <p:sldLayoutId id="2147483718" r:id="rId22"/>
    <p:sldLayoutId id="2147483723" r:id="rId23"/>
    <p:sldLayoutId id="2147483726" r:id="rId24"/>
    <p:sldLayoutId id="2147483727" r:id="rId25"/>
    <p:sldLayoutId id="2147483729" r:id="rId26"/>
    <p:sldLayoutId id="2147483730" r:id="rId27"/>
    <p:sldLayoutId id="2147483731" r:id="rId28"/>
    <p:sldLayoutId id="2147483733" r:id="rId29"/>
    <p:sldLayoutId id="2147483734" r:id="rId30"/>
    <p:sldLayoutId id="2147483735" r:id="rId31"/>
    <p:sldLayoutId id="2147483738" r:id="rId32"/>
    <p:sldLayoutId id="2147483739" r:id="rId33"/>
    <p:sldLayoutId id="2147483741" r:id="rId34"/>
    <p:sldLayoutId id="2147483742" r:id="rId3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0BDC3C4A-0464-47D1-B43A-FB5981B0C7CF}"/>
              </a:ext>
            </a:extLst>
          </p:cNvPr>
          <p:cNvSpPr/>
          <p:nvPr/>
        </p:nvSpPr>
        <p:spPr>
          <a:xfrm>
            <a:off x="539552" y="2228671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R" sz="3600" b="1" dirty="0" smtClean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Distribución por Enfermedad (DIS) </a:t>
            </a:r>
            <a:r>
              <a:rPr lang="es-CR" sz="3600" b="1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Metodología SHA 2011</a:t>
            </a:r>
          </a:p>
        </p:txBody>
      </p:sp>
      <p:pic>
        <p:nvPicPr>
          <p:cNvPr id="36" name="Picture 15">
            <a:extLst>
              <a:ext uri="{FF2B5EF4-FFF2-40B4-BE49-F238E27FC236}">
                <a16:creationId xmlns:a16="http://schemas.microsoft.com/office/drawing/2014/main" xmlns="" id="{25846042-4A30-44D3-868D-04814D3A4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797152"/>
            <a:ext cx="1184670" cy="117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14">
            <a:extLst>
              <a:ext uri="{FF2B5EF4-FFF2-40B4-BE49-F238E27FC236}">
                <a16:creationId xmlns:a16="http://schemas.microsoft.com/office/drawing/2014/main" xmlns="" id="{B292C092-2DBC-4826-A652-EB81A28752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809" y="4807251"/>
            <a:ext cx="1151854" cy="112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18">
            <a:extLst>
              <a:ext uri="{FF2B5EF4-FFF2-40B4-BE49-F238E27FC236}">
                <a16:creationId xmlns:a16="http://schemas.microsoft.com/office/drawing/2014/main" xmlns="" id="{C51B5ED2-96E1-49C5-8E60-43637E3CC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801014"/>
            <a:ext cx="1164656" cy="1134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 Rectángulo">
            <a:extLst>
              <a:ext uri="{FF2B5EF4-FFF2-40B4-BE49-F238E27FC236}">
                <a16:creationId xmlns:a16="http://schemas.microsoft.com/office/drawing/2014/main" xmlns="" id="{203FE980-398C-42FC-AC14-6BE30B17274F}"/>
              </a:ext>
            </a:extLst>
          </p:cNvPr>
          <p:cNvSpPr/>
          <p:nvPr/>
        </p:nvSpPr>
        <p:spPr>
          <a:xfrm>
            <a:off x="544325" y="3789040"/>
            <a:ext cx="8073156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R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9708"/>
            <a:ext cx="1104900" cy="130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473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D08EA7D-B090-4CF2-B8AF-6891CF2F8766}"/>
              </a:ext>
            </a:extLst>
          </p:cNvPr>
          <p:cNvSpPr txBox="1">
            <a:spLocks/>
          </p:cNvSpPr>
          <p:nvPr/>
        </p:nvSpPr>
        <p:spPr>
          <a:xfrm>
            <a:off x="179512" y="1124744"/>
            <a:ext cx="8280920" cy="5400600"/>
          </a:xfrm>
          <a:prstGeom prst="rect">
            <a:avLst/>
          </a:prstGeom>
        </p:spPr>
        <p:txBody>
          <a:bodyPr>
            <a:normAutofit/>
          </a:bodyPr>
          <a:lstStyle>
            <a:lvl1pPr marL="227807" indent="-227807" algn="l" defTabSz="913607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24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1pPr>
            <a:lvl2pPr marL="6850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20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2pPr>
            <a:lvl3pPr marL="1142206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8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3pPr>
            <a:lvl4pPr marL="15994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6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4pPr>
            <a:lvl5pPr marL="20566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6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5pPr>
            <a:lvl6pPr marL="2514097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GB" sz="2177" dirty="0" smtClean="0"/>
              <a:t> </a:t>
            </a:r>
            <a:r>
              <a:rPr lang="en-GB" sz="2177" dirty="0" err="1" smtClean="0"/>
              <a:t>Agrupación</a:t>
            </a:r>
            <a:r>
              <a:rPr lang="en-GB" sz="2177" dirty="0" smtClean="0"/>
              <a:t> de </a:t>
            </a:r>
            <a:r>
              <a:rPr lang="en-GB" sz="2177" dirty="0" err="1" smtClean="0"/>
              <a:t>acuerdo</a:t>
            </a:r>
            <a:r>
              <a:rPr lang="en-GB" sz="2177" dirty="0" smtClean="0"/>
              <a:t> al </a:t>
            </a:r>
            <a:r>
              <a:rPr lang="en-GB" sz="2177" dirty="0" err="1" smtClean="0"/>
              <a:t>uso</a:t>
            </a:r>
            <a:r>
              <a:rPr lang="en-GB" sz="2177" dirty="0" smtClean="0"/>
              <a:t> de </a:t>
            </a:r>
            <a:r>
              <a:rPr lang="en-GB" sz="2177" dirty="0" err="1" smtClean="0"/>
              <a:t>los</a:t>
            </a:r>
            <a:r>
              <a:rPr lang="en-GB" sz="2177" dirty="0" smtClean="0"/>
              <a:t> </a:t>
            </a:r>
            <a:r>
              <a:rPr lang="en-GB" sz="2177" dirty="0" err="1" smtClean="0"/>
              <a:t>recursos</a:t>
            </a:r>
            <a:r>
              <a:rPr lang="en-GB" sz="2177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  <a:p>
            <a:pPr marL="0" indent="0">
              <a:buNone/>
            </a:pP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  <a:p>
            <a:pPr marL="0" indent="0">
              <a:buNone/>
            </a:pPr>
            <a:endParaRPr lang="en-GB" sz="2177" dirty="0"/>
          </a:p>
          <a:p>
            <a:pPr marL="0" indent="0">
              <a:buNone/>
            </a:pPr>
            <a:endParaRPr lang="en-GB" sz="2177" dirty="0" smtClean="0"/>
          </a:p>
          <a:p>
            <a:pPr marL="0" indent="0">
              <a:buNone/>
            </a:pPr>
            <a:endParaRPr lang="en-GB" sz="2177" dirty="0"/>
          </a:p>
          <a:p>
            <a:pPr marL="0" indent="0">
              <a:buNone/>
            </a:pP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1628800"/>
            <a:ext cx="3960440" cy="5047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31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xmlns="" id="{2D08EA7D-B090-4CF2-B8AF-6891CF2F8766}"/>
              </a:ext>
            </a:extLst>
          </p:cNvPr>
          <p:cNvSpPr txBox="1">
            <a:spLocks/>
          </p:cNvSpPr>
          <p:nvPr/>
        </p:nvSpPr>
        <p:spPr>
          <a:xfrm>
            <a:off x="179512" y="692696"/>
            <a:ext cx="8280920" cy="5832648"/>
          </a:xfrm>
          <a:prstGeom prst="rect">
            <a:avLst/>
          </a:prstGeom>
        </p:spPr>
        <p:txBody>
          <a:bodyPr>
            <a:normAutofit/>
          </a:bodyPr>
          <a:lstStyle>
            <a:lvl1pPr marL="227807" indent="-227807" algn="l" defTabSz="913607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24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1pPr>
            <a:lvl2pPr marL="6850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20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2pPr>
            <a:lvl3pPr marL="1142206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8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3pPr>
            <a:lvl4pPr marL="15994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6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4pPr>
            <a:lvl5pPr marL="20566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6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5pPr>
            <a:lvl6pPr marL="2514097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177" dirty="0"/>
          </a:p>
          <a:p>
            <a:pPr>
              <a:buFont typeface="Wingdings" panose="05000000000000000000" pitchFamily="2" charset="2"/>
              <a:buChar char="v"/>
            </a:pPr>
            <a:r>
              <a:rPr lang="en-GB" sz="2177" dirty="0" err="1" smtClean="0"/>
              <a:t>Distribución</a:t>
            </a:r>
            <a:r>
              <a:rPr lang="en-GB" sz="2177" dirty="0" smtClean="0"/>
              <a:t> del </a:t>
            </a:r>
            <a:r>
              <a:rPr lang="en-GB" sz="2177" dirty="0" err="1" smtClean="0"/>
              <a:t>gasto</a:t>
            </a:r>
            <a:r>
              <a:rPr lang="en-GB" sz="2177" dirty="0" smtClean="0"/>
              <a:t> </a:t>
            </a:r>
            <a:r>
              <a:rPr lang="en-GB" sz="2177" dirty="0" err="1" smtClean="0"/>
              <a:t>usando</a:t>
            </a:r>
            <a:r>
              <a:rPr lang="en-GB" sz="2177" dirty="0" smtClean="0"/>
              <a:t> claves de </a:t>
            </a:r>
            <a:r>
              <a:rPr lang="en-GB" sz="2177" dirty="0" err="1" smtClean="0"/>
              <a:t>asignación</a:t>
            </a:r>
            <a:r>
              <a:rPr lang="en-GB" sz="2177" dirty="0" smtClean="0"/>
              <a:t>. </a:t>
            </a:r>
          </a:p>
          <a:p>
            <a:pPr marL="0" indent="0">
              <a:buNone/>
            </a:pP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65" y="2183883"/>
            <a:ext cx="4108271" cy="46521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3" y="2067882"/>
            <a:ext cx="3711361" cy="270377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3583" y="4933282"/>
            <a:ext cx="3606849" cy="1235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44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/>
          </p:cNvSpPr>
          <p:nvPr/>
        </p:nvSpPr>
        <p:spPr>
          <a:xfrm>
            <a:off x="2411760" y="260648"/>
            <a:ext cx="5952554" cy="6132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b="1" dirty="0" smtClean="0"/>
              <a:t>Clasificaciones usadas para DIS</a:t>
            </a:r>
            <a:endParaRPr lang="es-MX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556792"/>
            <a:ext cx="4221913" cy="472514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7448" y="2204864"/>
            <a:ext cx="4429449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04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/>
          </p:cNvSpPr>
          <p:nvPr/>
        </p:nvSpPr>
        <p:spPr>
          <a:xfrm>
            <a:off x="2411760" y="260648"/>
            <a:ext cx="5952554" cy="6132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b="1" dirty="0" smtClean="0"/>
              <a:t>Fuentes de Información</a:t>
            </a:r>
            <a:endParaRPr lang="es-MX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D08EA7D-B090-4CF2-B8AF-6891CF2F8766}"/>
              </a:ext>
            </a:extLst>
          </p:cNvPr>
          <p:cNvSpPr txBox="1">
            <a:spLocks/>
          </p:cNvSpPr>
          <p:nvPr/>
        </p:nvSpPr>
        <p:spPr>
          <a:xfrm>
            <a:off x="179512" y="692696"/>
            <a:ext cx="8280920" cy="5832648"/>
          </a:xfrm>
          <a:prstGeom prst="rect">
            <a:avLst/>
          </a:prstGeom>
        </p:spPr>
        <p:txBody>
          <a:bodyPr>
            <a:normAutofit/>
          </a:bodyPr>
          <a:lstStyle>
            <a:lvl1pPr marL="227807" indent="-227807" algn="l" defTabSz="913607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24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1pPr>
            <a:lvl2pPr marL="6850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20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2pPr>
            <a:lvl3pPr marL="1142206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8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3pPr>
            <a:lvl4pPr marL="15994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6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4pPr>
            <a:lvl5pPr marL="20566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6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5pPr>
            <a:lvl6pPr marL="2514097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177" dirty="0"/>
          </a:p>
          <a:p>
            <a:pPr>
              <a:buFont typeface="Wingdings" panose="05000000000000000000" pitchFamily="2" charset="2"/>
              <a:buChar char="v"/>
            </a:pPr>
            <a:r>
              <a:rPr lang="en-GB" sz="2177" dirty="0" smtClean="0"/>
              <a:t> </a:t>
            </a:r>
            <a:r>
              <a:rPr lang="en-GB" sz="2177" dirty="0" err="1" smtClean="0"/>
              <a:t>Estadísticas</a:t>
            </a:r>
            <a:r>
              <a:rPr lang="en-GB" sz="2177" dirty="0" smtClean="0"/>
              <a:t> </a:t>
            </a:r>
            <a:r>
              <a:rPr lang="en-GB" sz="2177" dirty="0" err="1" smtClean="0"/>
              <a:t>por</a:t>
            </a:r>
            <a:r>
              <a:rPr lang="en-GB" sz="2177" dirty="0" smtClean="0"/>
              <a:t> </a:t>
            </a:r>
            <a:r>
              <a:rPr lang="en-GB" sz="2177" dirty="0" err="1" smtClean="0"/>
              <a:t>diagnósticos</a:t>
            </a:r>
            <a:r>
              <a:rPr lang="en-GB" sz="2177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  <a:p>
            <a:pPr>
              <a:buFont typeface="Wingdings" panose="05000000000000000000" pitchFamily="2" charset="2"/>
              <a:buChar char="v"/>
            </a:pP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  <a:p>
            <a:pPr>
              <a:buFont typeface="Wingdings" panose="05000000000000000000" pitchFamily="2" charset="2"/>
              <a:buChar char="v"/>
            </a:pP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  <a:p>
            <a:pPr>
              <a:buFont typeface="Wingdings" panose="05000000000000000000" pitchFamily="2" charset="2"/>
              <a:buChar char="v"/>
            </a:pPr>
            <a:r>
              <a:rPr lang="en-GB" sz="2177" dirty="0"/>
              <a:t> </a:t>
            </a:r>
            <a:r>
              <a:rPr lang="en-GB" sz="2177" dirty="0" err="1" smtClean="0"/>
              <a:t>Tarifario</a:t>
            </a:r>
            <a:r>
              <a:rPr lang="en-GB" sz="2177" dirty="0" smtClean="0"/>
              <a:t> del </a:t>
            </a:r>
            <a:r>
              <a:rPr lang="en-GB" sz="2177" dirty="0" err="1" smtClean="0"/>
              <a:t>segundo</a:t>
            </a:r>
            <a:r>
              <a:rPr lang="en-GB" sz="2177" dirty="0" smtClean="0"/>
              <a:t> </a:t>
            </a:r>
            <a:r>
              <a:rPr lang="en-GB" sz="2177" dirty="0" err="1" smtClean="0"/>
              <a:t>semestre</a:t>
            </a:r>
            <a:r>
              <a:rPr lang="en-GB" sz="2177" dirty="0" smtClean="0"/>
              <a:t> 2018  de la CCSS. </a:t>
            </a:r>
          </a:p>
          <a:p>
            <a:pPr marL="0" indent="0">
              <a:buNone/>
            </a:pPr>
            <a:endParaRPr lang="en-GB" sz="2177" dirty="0" smtClean="0"/>
          </a:p>
          <a:p>
            <a:pPr marL="0" indent="0">
              <a:buNone/>
            </a:pPr>
            <a:endParaRPr lang="en-GB" sz="2177" dirty="0" smtClean="0"/>
          </a:p>
          <a:p>
            <a:pPr marL="0" indent="0">
              <a:buNone/>
            </a:pP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692922"/>
            <a:ext cx="3424428" cy="281272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221088"/>
            <a:ext cx="2615505" cy="2473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31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xmlns="" id="{2D08EA7D-B090-4CF2-B8AF-6891CF2F8766}"/>
              </a:ext>
            </a:extLst>
          </p:cNvPr>
          <p:cNvSpPr txBox="1">
            <a:spLocks/>
          </p:cNvSpPr>
          <p:nvPr/>
        </p:nvSpPr>
        <p:spPr>
          <a:xfrm>
            <a:off x="179512" y="692696"/>
            <a:ext cx="8280920" cy="5832648"/>
          </a:xfrm>
          <a:prstGeom prst="rect">
            <a:avLst/>
          </a:prstGeom>
        </p:spPr>
        <p:txBody>
          <a:bodyPr>
            <a:normAutofit/>
          </a:bodyPr>
          <a:lstStyle>
            <a:lvl1pPr marL="227807" indent="-227807" algn="l" defTabSz="913607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24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1pPr>
            <a:lvl2pPr marL="6850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20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2pPr>
            <a:lvl3pPr marL="1142206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8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3pPr>
            <a:lvl4pPr marL="15994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6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4pPr>
            <a:lvl5pPr marL="20566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6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5pPr>
            <a:lvl6pPr marL="2514097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177" dirty="0"/>
          </a:p>
          <a:p>
            <a:pPr>
              <a:buFont typeface="Wingdings" panose="05000000000000000000" pitchFamily="2" charset="2"/>
              <a:buChar char="v"/>
            </a:pPr>
            <a:r>
              <a:rPr lang="en-GB" sz="2177" dirty="0" smtClean="0"/>
              <a:t> </a:t>
            </a:r>
            <a:r>
              <a:rPr lang="en-GB" sz="2177" dirty="0" err="1" smtClean="0"/>
              <a:t>Anuario</a:t>
            </a:r>
            <a:r>
              <a:rPr lang="en-GB" sz="2177" dirty="0" smtClean="0"/>
              <a:t> de </a:t>
            </a:r>
            <a:r>
              <a:rPr lang="en-GB" sz="2177" dirty="0" err="1" smtClean="0"/>
              <a:t>Costos</a:t>
            </a:r>
            <a:r>
              <a:rPr lang="en-GB" sz="2177" dirty="0" smtClean="0"/>
              <a:t> 2018 de la CCSS.</a:t>
            </a:r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  <a:p>
            <a:pPr>
              <a:buFont typeface="Wingdings" panose="05000000000000000000" pitchFamily="2" charset="2"/>
              <a:buChar char="v"/>
            </a:pP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  <a:p>
            <a:pPr>
              <a:buFont typeface="Wingdings" panose="05000000000000000000" pitchFamily="2" charset="2"/>
              <a:buChar char="v"/>
            </a:pP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  <a:p>
            <a:pPr marL="0" indent="0">
              <a:buNone/>
            </a:pPr>
            <a:endParaRPr lang="en-GB" sz="2177" dirty="0" smtClean="0"/>
          </a:p>
          <a:p>
            <a:pPr marL="0" indent="0">
              <a:buNone/>
            </a:pPr>
            <a:endParaRPr lang="en-GB" sz="2177" dirty="0" smtClean="0"/>
          </a:p>
          <a:p>
            <a:pPr marL="0" indent="0">
              <a:buNone/>
            </a:pPr>
            <a:endParaRPr lang="en-GB" sz="2177" dirty="0" smtClean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700808"/>
            <a:ext cx="4968552" cy="411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01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xmlns="" id="{2D08EA7D-B090-4CF2-B8AF-6891CF2F8766}"/>
              </a:ext>
            </a:extLst>
          </p:cNvPr>
          <p:cNvSpPr txBox="1">
            <a:spLocks/>
          </p:cNvSpPr>
          <p:nvPr/>
        </p:nvSpPr>
        <p:spPr>
          <a:xfrm>
            <a:off x="179512" y="692696"/>
            <a:ext cx="8280920" cy="5832648"/>
          </a:xfrm>
          <a:prstGeom prst="rect">
            <a:avLst/>
          </a:prstGeom>
        </p:spPr>
        <p:txBody>
          <a:bodyPr>
            <a:normAutofit/>
          </a:bodyPr>
          <a:lstStyle>
            <a:lvl1pPr marL="227807" indent="-227807" algn="l" defTabSz="913607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24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1pPr>
            <a:lvl2pPr marL="6850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20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2pPr>
            <a:lvl3pPr marL="1142206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8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3pPr>
            <a:lvl4pPr marL="15994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6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4pPr>
            <a:lvl5pPr marL="20566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6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5pPr>
            <a:lvl6pPr marL="2514097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177" dirty="0" smtClean="0"/>
          </a:p>
          <a:p>
            <a:pPr algn="just">
              <a:buFont typeface="Wingdings" panose="05000000000000000000" pitchFamily="2" charset="2"/>
              <a:buChar char="v"/>
            </a:pPr>
            <a:r>
              <a:rPr lang="es-CR" sz="2177" dirty="0" smtClean="0"/>
              <a:t>Estadísticas </a:t>
            </a:r>
            <a:r>
              <a:rPr lang="es-CR" sz="2177" dirty="0"/>
              <a:t>de los egresos y las estancias hospitalarias </a:t>
            </a:r>
            <a:r>
              <a:rPr lang="es-CR" sz="2177" dirty="0" smtClean="0"/>
              <a:t>(2018)según </a:t>
            </a:r>
            <a:r>
              <a:rPr lang="es-CR" sz="2177" dirty="0"/>
              <a:t>enfermedad y servicio de cada establecimiento de </a:t>
            </a:r>
            <a:r>
              <a:rPr lang="es-CR" sz="2177" dirty="0" smtClean="0"/>
              <a:t>salud</a:t>
            </a:r>
            <a:r>
              <a:rPr lang="es-CR" sz="2177" dirty="0"/>
              <a:t> </a:t>
            </a:r>
            <a:r>
              <a:rPr lang="es-CR" sz="2177" dirty="0" smtClean="0"/>
              <a:t>de la CCSS, con base en el </a:t>
            </a:r>
            <a:r>
              <a:rPr lang="en-GB" sz="2177" dirty="0" err="1" smtClean="0"/>
              <a:t>listado</a:t>
            </a:r>
            <a:r>
              <a:rPr lang="en-GB" sz="2177" dirty="0" smtClean="0"/>
              <a:t> </a:t>
            </a:r>
            <a:r>
              <a:rPr lang="en-GB" sz="2177" dirty="0" err="1" smtClean="0"/>
              <a:t>internacional</a:t>
            </a:r>
            <a:r>
              <a:rPr lang="en-GB" sz="2177" dirty="0" smtClean="0"/>
              <a:t> </a:t>
            </a:r>
            <a:r>
              <a:rPr lang="en-GB" sz="2177" dirty="0" err="1" smtClean="0"/>
              <a:t>abreviado</a:t>
            </a:r>
            <a:r>
              <a:rPr lang="en-GB" sz="2177" dirty="0" smtClean="0"/>
              <a:t> </a:t>
            </a:r>
            <a:r>
              <a:rPr lang="en-GB" sz="2177" dirty="0"/>
              <a:t>de </a:t>
            </a:r>
            <a:r>
              <a:rPr lang="en-GB" sz="2177" dirty="0" err="1"/>
              <a:t>t</a:t>
            </a:r>
            <a:r>
              <a:rPr lang="en-GB" sz="2177" dirty="0" err="1" smtClean="0"/>
              <a:t>abulación</a:t>
            </a:r>
            <a:r>
              <a:rPr lang="en-GB" sz="2177" dirty="0" smtClean="0"/>
              <a:t> </a:t>
            </a:r>
            <a:r>
              <a:rPr lang="en-GB" sz="2177" dirty="0"/>
              <a:t>de </a:t>
            </a:r>
            <a:r>
              <a:rPr lang="en-GB" sz="2177" dirty="0" err="1" smtClean="0"/>
              <a:t>morbilidad</a:t>
            </a:r>
            <a:r>
              <a:rPr lang="en-GB" sz="2177" dirty="0" smtClean="0"/>
              <a:t> </a:t>
            </a:r>
            <a:r>
              <a:rPr lang="en-GB" sz="2177" dirty="0" err="1" smtClean="0"/>
              <a:t>hospitalaria</a:t>
            </a:r>
            <a:r>
              <a:rPr lang="en-GB" sz="2177" dirty="0"/>
              <a:t>.</a:t>
            </a: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  <a:p>
            <a:pPr>
              <a:buFont typeface="Wingdings" panose="05000000000000000000" pitchFamily="2" charset="2"/>
              <a:buChar char="v"/>
            </a:pPr>
            <a:endParaRPr lang="es-CR" sz="2177" dirty="0" smtClean="0"/>
          </a:p>
          <a:p>
            <a:pPr algn="just">
              <a:buFont typeface="Wingdings" panose="05000000000000000000" pitchFamily="2" charset="2"/>
              <a:buChar char="v"/>
            </a:pPr>
            <a:r>
              <a:rPr lang="es-CR" sz="2177" dirty="0" smtClean="0"/>
              <a:t>Estadísticas </a:t>
            </a:r>
            <a:r>
              <a:rPr lang="es-CR" sz="2177" dirty="0"/>
              <a:t>de las consultas de primera vez y las subsecuentes por énfasis de atención según enfermedad en cada establecimiento de salud en atención </a:t>
            </a:r>
            <a:r>
              <a:rPr lang="es-CR" sz="2177" dirty="0" smtClean="0"/>
              <a:t>ambulatoria de la CCSS </a:t>
            </a:r>
            <a:r>
              <a:rPr lang="es-CR" sz="2177" dirty="0"/>
              <a:t>(</a:t>
            </a:r>
            <a:r>
              <a:rPr lang="es-CR" sz="2177" dirty="0" smtClean="0"/>
              <a:t>2018) y con base en el</a:t>
            </a:r>
            <a:r>
              <a:rPr lang="en-GB" sz="2177" dirty="0"/>
              <a:t> </a:t>
            </a:r>
            <a:r>
              <a:rPr lang="en-GB" sz="2177" dirty="0" err="1"/>
              <a:t>listado</a:t>
            </a:r>
            <a:r>
              <a:rPr lang="en-GB" sz="2177" dirty="0"/>
              <a:t> </a:t>
            </a:r>
            <a:r>
              <a:rPr lang="en-GB" sz="2177" dirty="0" err="1"/>
              <a:t>internacional</a:t>
            </a:r>
            <a:r>
              <a:rPr lang="en-GB" sz="2177" dirty="0"/>
              <a:t> </a:t>
            </a:r>
            <a:r>
              <a:rPr lang="en-GB" sz="2177" dirty="0" err="1"/>
              <a:t>abreviado</a:t>
            </a:r>
            <a:r>
              <a:rPr lang="en-GB" sz="2177" dirty="0"/>
              <a:t> de </a:t>
            </a:r>
            <a:r>
              <a:rPr lang="en-GB" sz="2177" dirty="0" err="1"/>
              <a:t>tabulación</a:t>
            </a:r>
            <a:r>
              <a:rPr lang="en-GB" sz="2177" dirty="0"/>
              <a:t> de </a:t>
            </a:r>
            <a:r>
              <a:rPr lang="en-GB" sz="2177" dirty="0" err="1"/>
              <a:t>morbilidad</a:t>
            </a:r>
            <a:r>
              <a:rPr lang="en-GB" sz="2177" dirty="0"/>
              <a:t> </a:t>
            </a:r>
            <a:r>
              <a:rPr lang="en-GB" sz="2177" dirty="0" err="1" smtClean="0"/>
              <a:t>hospitalaria</a:t>
            </a:r>
            <a:r>
              <a:rPr lang="en-GB" sz="2177" dirty="0" smtClean="0"/>
              <a:t>.</a:t>
            </a:r>
            <a:endParaRPr lang="en-GB" sz="2177" dirty="0"/>
          </a:p>
          <a:p>
            <a:pPr>
              <a:buFont typeface="Wingdings" panose="05000000000000000000" pitchFamily="2" charset="2"/>
              <a:buChar char="v"/>
            </a:pP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  <a:p>
            <a:pPr>
              <a:buFont typeface="Wingdings" panose="05000000000000000000" pitchFamily="2" charset="2"/>
              <a:buChar char="v"/>
            </a:pP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  <a:p>
            <a:pPr>
              <a:buFont typeface="Wingdings" panose="05000000000000000000" pitchFamily="2" charset="2"/>
              <a:buChar char="v"/>
            </a:pP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5" y="4869161"/>
            <a:ext cx="6840760" cy="167973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2466118"/>
            <a:ext cx="8208912" cy="68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5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/>
          </p:cNvSpPr>
          <p:nvPr/>
        </p:nvSpPr>
        <p:spPr>
          <a:xfrm>
            <a:off x="3672883" y="198297"/>
            <a:ext cx="2352528" cy="4943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b="1" dirty="0" smtClean="0"/>
              <a:t>Resultados </a:t>
            </a:r>
            <a:endParaRPr lang="es-MX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D08EA7D-B090-4CF2-B8AF-6891CF2F8766}"/>
              </a:ext>
            </a:extLst>
          </p:cNvPr>
          <p:cNvSpPr txBox="1">
            <a:spLocks/>
          </p:cNvSpPr>
          <p:nvPr/>
        </p:nvSpPr>
        <p:spPr>
          <a:xfrm>
            <a:off x="179512" y="692696"/>
            <a:ext cx="8280920" cy="5832648"/>
          </a:xfrm>
          <a:prstGeom prst="rect">
            <a:avLst/>
          </a:prstGeom>
        </p:spPr>
        <p:txBody>
          <a:bodyPr>
            <a:normAutofit/>
          </a:bodyPr>
          <a:lstStyle>
            <a:lvl1pPr marL="227807" indent="-227807" algn="l" defTabSz="913607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24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1pPr>
            <a:lvl2pPr marL="6850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20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2pPr>
            <a:lvl3pPr marL="1142206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8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3pPr>
            <a:lvl4pPr marL="15994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6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4pPr>
            <a:lvl5pPr marL="20566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6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5pPr>
            <a:lvl6pPr marL="2514097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  <a:p>
            <a:pPr>
              <a:buFont typeface="Wingdings" panose="05000000000000000000" pitchFamily="2" charset="2"/>
              <a:buChar char="v"/>
            </a:pPr>
            <a:endParaRPr lang="es-CR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  <a:p>
            <a:pPr>
              <a:buFont typeface="Wingdings" panose="05000000000000000000" pitchFamily="2" charset="2"/>
              <a:buChar char="v"/>
            </a:pP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  <a:p>
            <a:pPr>
              <a:buFont typeface="Wingdings" panose="05000000000000000000" pitchFamily="2" charset="2"/>
              <a:buChar char="v"/>
            </a:pP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2D08EA7D-B090-4CF2-B8AF-6891CF2F8766}"/>
              </a:ext>
            </a:extLst>
          </p:cNvPr>
          <p:cNvSpPr txBox="1">
            <a:spLocks/>
          </p:cNvSpPr>
          <p:nvPr/>
        </p:nvSpPr>
        <p:spPr>
          <a:xfrm>
            <a:off x="331912" y="845096"/>
            <a:ext cx="8280920" cy="5832648"/>
          </a:xfrm>
          <a:prstGeom prst="rect">
            <a:avLst/>
          </a:prstGeom>
        </p:spPr>
        <p:txBody>
          <a:bodyPr>
            <a:normAutofit/>
          </a:bodyPr>
          <a:lstStyle>
            <a:lvl1pPr marL="227807" indent="-227807" algn="l" defTabSz="913607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24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1pPr>
            <a:lvl2pPr marL="6850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20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2pPr>
            <a:lvl3pPr marL="1142206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8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3pPr>
            <a:lvl4pPr marL="15994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6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4pPr>
            <a:lvl5pPr marL="20566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6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5pPr>
            <a:lvl6pPr marL="2514097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177" dirty="0" smtClean="0"/>
              <a:t>100% de las bases </a:t>
            </a:r>
            <a:r>
              <a:rPr lang="en-GB" sz="2177" dirty="0" err="1" smtClean="0"/>
              <a:t>procesadas</a:t>
            </a:r>
            <a:r>
              <a:rPr lang="en-GB" sz="2177" dirty="0" smtClean="0"/>
              <a:t> y </a:t>
            </a:r>
            <a:r>
              <a:rPr lang="en-GB" sz="2177" dirty="0" err="1" smtClean="0"/>
              <a:t>homologadas</a:t>
            </a:r>
            <a:r>
              <a:rPr lang="en-GB" sz="2177" dirty="0" smtClean="0"/>
              <a:t>.</a:t>
            </a:r>
            <a:endParaRPr lang="en-GB" sz="2177" dirty="0"/>
          </a:p>
          <a:p>
            <a:pPr>
              <a:buFont typeface="Wingdings" panose="05000000000000000000" pitchFamily="2" charset="2"/>
              <a:buChar char="v"/>
            </a:pPr>
            <a:endParaRPr lang="es-CR" sz="2177" dirty="0" smtClean="0"/>
          </a:p>
          <a:p>
            <a:pPr marL="0" indent="0">
              <a:buNone/>
            </a:pPr>
            <a:endParaRPr lang="en-GB" sz="2177" dirty="0"/>
          </a:p>
          <a:p>
            <a:pPr>
              <a:buFont typeface="Wingdings" panose="05000000000000000000" pitchFamily="2" charset="2"/>
              <a:buChar char="v"/>
            </a:pP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  <a:p>
            <a:pPr>
              <a:buFont typeface="Wingdings" panose="05000000000000000000" pitchFamily="2" charset="2"/>
              <a:buChar char="v"/>
            </a:pP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9147" y="3524808"/>
            <a:ext cx="2543175" cy="54292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911" y="3524808"/>
            <a:ext cx="2838450" cy="58991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6694" y="4891394"/>
            <a:ext cx="2514600" cy="5524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7858" y="4891394"/>
            <a:ext cx="2743200" cy="6286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6066" y="2456528"/>
            <a:ext cx="2486025" cy="55245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99790" y="1458845"/>
            <a:ext cx="383857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10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0656876"/>
              </p:ext>
            </p:extLst>
          </p:nvPr>
        </p:nvGraphicFramePr>
        <p:xfrm>
          <a:off x="755576" y="1484784"/>
          <a:ext cx="6758890" cy="4643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CuadroTexto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700-000003000000}"/>
              </a:ext>
            </a:extLst>
          </p:cNvPr>
          <p:cNvSpPr txBox="1"/>
          <p:nvPr/>
        </p:nvSpPr>
        <p:spPr>
          <a:xfrm>
            <a:off x="2411760" y="6128376"/>
            <a:ext cx="4229101" cy="238124"/>
          </a:xfrm>
          <a:prstGeom prst="rect">
            <a:avLst/>
          </a:prstGeom>
          <a:solidFill>
            <a:sysClr val="window" lastClr="FFFFFF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R" sz="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Fuente:</a:t>
            </a:r>
            <a:r>
              <a:rPr lang="es-CR" sz="800" b="1" baseline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R" sz="8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Elaboración</a:t>
            </a:r>
            <a:r>
              <a:rPr lang="es-CR" sz="800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propia con base en </a:t>
            </a:r>
            <a:r>
              <a:rPr lang="es-CR" sz="800" dirty="0" smtClean="0"/>
              <a:t>datos de Cuentas de Salud 2018.</a:t>
            </a:r>
            <a:endParaRPr lang="es-CR" sz="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1259632" y="564625"/>
            <a:ext cx="6912768" cy="92015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1800" b="1" dirty="0" smtClean="0"/>
              <a:t>Distribución </a:t>
            </a:r>
            <a:r>
              <a:rPr lang="es-MX" sz="1800" b="1" dirty="0" smtClean="0"/>
              <a:t>por enfermedad general, Costa Rica </a:t>
            </a:r>
          </a:p>
          <a:p>
            <a:pPr marL="0" indent="0" algn="ctr">
              <a:buNone/>
            </a:pPr>
            <a:r>
              <a:rPr lang="es-MX" sz="1800" b="1" dirty="0" smtClean="0"/>
              <a:t>2018</a:t>
            </a:r>
            <a:endParaRPr lang="es-MX" sz="1800" b="1" dirty="0"/>
          </a:p>
        </p:txBody>
      </p:sp>
    </p:spTree>
    <p:extLst>
      <p:ext uri="{BB962C8B-B14F-4D97-AF65-F5344CB8AC3E}">
        <p14:creationId xmlns:p14="http://schemas.microsoft.com/office/powerpoint/2010/main" val="136179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4004"/>
            <a:ext cx="9144000" cy="3469992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123728" y="2606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b="1" dirty="0"/>
              <a:t>Distribución por </a:t>
            </a:r>
            <a:r>
              <a:rPr lang="es-MX" b="1" dirty="0" smtClean="0"/>
              <a:t>fuente de financiamiento  </a:t>
            </a:r>
            <a:r>
              <a:rPr lang="es-MX" b="1" dirty="0"/>
              <a:t>por enfermedad general, Costa Rica </a:t>
            </a:r>
          </a:p>
          <a:p>
            <a:pPr algn="ctr"/>
            <a:r>
              <a:rPr lang="es-MX" b="1" dirty="0"/>
              <a:t>2018</a:t>
            </a:r>
            <a:endParaRPr lang="es-MX" b="1" dirty="0"/>
          </a:p>
        </p:txBody>
      </p:sp>
      <p:sp>
        <p:nvSpPr>
          <p:cNvPr id="4" name="2 CuadroTexto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700-000003000000}"/>
              </a:ext>
            </a:extLst>
          </p:cNvPr>
          <p:cNvSpPr txBox="1"/>
          <p:nvPr/>
        </p:nvSpPr>
        <p:spPr>
          <a:xfrm>
            <a:off x="467544" y="5456925"/>
            <a:ext cx="4229101" cy="238124"/>
          </a:xfrm>
          <a:prstGeom prst="rect">
            <a:avLst/>
          </a:prstGeom>
          <a:solidFill>
            <a:sysClr val="window" lastClr="FFFFFF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R" sz="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Fuente:</a:t>
            </a:r>
            <a:r>
              <a:rPr lang="es-CR" sz="800" b="1" baseline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R" sz="800" dirty="0" smtClean="0"/>
              <a:t>Sistema de Cuentas de Salud.</a:t>
            </a:r>
            <a:endParaRPr lang="es-CR" sz="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08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/>
          </p:cNvSpPr>
          <p:nvPr/>
        </p:nvSpPr>
        <p:spPr>
          <a:xfrm>
            <a:off x="1259632" y="564625"/>
            <a:ext cx="6912768" cy="92015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1800" b="1" dirty="0" smtClean="0"/>
              <a:t>Distribución por función de consumo  </a:t>
            </a:r>
            <a:r>
              <a:rPr lang="es-MX" sz="1800" b="1" dirty="0" smtClean="0"/>
              <a:t>por enfermedad general, Costa Rica </a:t>
            </a:r>
          </a:p>
          <a:p>
            <a:pPr marL="0" indent="0" algn="ctr">
              <a:buNone/>
            </a:pPr>
            <a:r>
              <a:rPr lang="es-MX" sz="1800" b="1" dirty="0" smtClean="0"/>
              <a:t>2018</a:t>
            </a:r>
            <a:endParaRPr lang="es-MX" sz="18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8" y="1628800"/>
            <a:ext cx="9144000" cy="4014074"/>
          </a:xfrm>
          <a:prstGeom prst="rect">
            <a:avLst/>
          </a:prstGeom>
        </p:spPr>
      </p:pic>
      <p:sp>
        <p:nvSpPr>
          <p:cNvPr id="4" name="2 CuadroTexto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700-000003000000}"/>
              </a:ext>
            </a:extLst>
          </p:cNvPr>
          <p:cNvSpPr txBox="1"/>
          <p:nvPr/>
        </p:nvSpPr>
        <p:spPr>
          <a:xfrm>
            <a:off x="755576" y="5753162"/>
            <a:ext cx="4229101" cy="238124"/>
          </a:xfrm>
          <a:prstGeom prst="rect">
            <a:avLst/>
          </a:prstGeom>
          <a:solidFill>
            <a:sysClr val="window" lastClr="FFFFFF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R" sz="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Fuente:</a:t>
            </a:r>
            <a:r>
              <a:rPr lang="es-CR" sz="800" b="1" baseline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R" sz="800" dirty="0" smtClean="0"/>
              <a:t>Sistema de Cuentas de Salud.</a:t>
            </a:r>
            <a:endParaRPr lang="es-CR" sz="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99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7CCC44F7-6741-4E75-B734-D3BA49E86CA2}"/>
              </a:ext>
            </a:extLst>
          </p:cNvPr>
          <p:cNvSpPr/>
          <p:nvPr/>
        </p:nvSpPr>
        <p:spPr>
          <a:xfrm>
            <a:off x="751953" y="556146"/>
            <a:ext cx="792088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600" b="1" dirty="0" smtClean="0">
                <a:solidFill>
                  <a:srgbClr val="DC2227"/>
                </a:solidFill>
              </a:rPr>
              <a:t>Consumo</a:t>
            </a:r>
            <a:endParaRPr lang="es-CR" sz="2600" b="1" dirty="0">
              <a:solidFill>
                <a:srgbClr val="DC2227"/>
              </a:solidFill>
            </a:endParaRPr>
          </a:p>
        </p:txBody>
      </p:sp>
      <p:grpSp>
        <p:nvGrpSpPr>
          <p:cNvPr id="6" name="Grupo 22"/>
          <p:cNvGrpSpPr>
            <a:grpSpLocks/>
          </p:cNvGrpSpPr>
          <p:nvPr/>
        </p:nvGrpSpPr>
        <p:grpSpPr bwMode="auto">
          <a:xfrm>
            <a:off x="-69156" y="2190576"/>
            <a:ext cx="9537700" cy="4622800"/>
            <a:chOff x="1149550" y="1979601"/>
            <a:chExt cx="9537809" cy="4623364"/>
          </a:xfrm>
        </p:grpSpPr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xmlns="" id="{214F0E27-7635-4F71-8D32-76E83AFF0687}"/>
                </a:ext>
              </a:extLst>
            </p:cNvPr>
            <p:cNvSpPr/>
            <p:nvPr/>
          </p:nvSpPr>
          <p:spPr>
            <a:xfrm>
              <a:off x="4913555" y="3646679"/>
              <a:ext cx="2035198" cy="1622623"/>
            </a:xfrm>
            <a:prstGeom prst="triangle">
              <a:avLst/>
            </a:prstGeom>
            <a:solidFill>
              <a:srgbClr val="4F81BD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s-MX" sz="1200" dirty="0">
                <a:solidFill>
                  <a:prstClr val="white"/>
                </a:solidFill>
              </a:endParaRPr>
            </a:p>
          </p:txBody>
        </p:sp>
        <p:grpSp>
          <p:nvGrpSpPr>
            <p:cNvPr id="8" name="Grupo 21"/>
            <p:cNvGrpSpPr>
              <a:grpSpLocks/>
            </p:cNvGrpSpPr>
            <p:nvPr/>
          </p:nvGrpSpPr>
          <p:grpSpPr bwMode="auto">
            <a:xfrm>
              <a:off x="1149550" y="1979601"/>
              <a:ext cx="9537809" cy="4623364"/>
              <a:chOff x="1092400" y="1979601"/>
              <a:chExt cx="9537809" cy="4623364"/>
            </a:xfrm>
          </p:grpSpPr>
          <p:sp>
            <p:nvSpPr>
              <p:cNvPr id="9" name="Rectangle 12">
                <a:extLst>
                  <a:ext uri="{FF2B5EF4-FFF2-40B4-BE49-F238E27FC236}">
                    <a16:creationId xmlns:a16="http://schemas.microsoft.com/office/drawing/2014/main" xmlns="" id="{9CAFAB6A-B1B8-4737-9964-DB8ABCB4FB9F}"/>
                  </a:ext>
                </a:extLst>
              </p:cNvPr>
              <p:cNvSpPr/>
              <p:nvPr/>
            </p:nvSpPr>
            <p:spPr>
              <a:xfrm>
                <a:off x="4961181" y="1979601"/>
                <a:ext cx="2060599" cy="344529"/>
              </a:xfrm>
              <a:prstGeom prst="rect">
                <a:avLst/>
              </a:prstGeom>
              <a:solidFill>
                <a:srgbClr val="EA1A0A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s-MX" sz="1600" b="1" dirty="0">
                    <a:solidFill>
                      <a:schemeClr val="bg1"/>
                    </a:solidFill>
                    <a:cs typeface="Arial" panose="020B0604020202020204" pitchFamily="34" charset="0"/>
                  </a:rPr>
                  <a:t>Enlace a consumo</a:t>
                </a:r>
              </a:p>
            </p:txBody>
          </p:sp>
          <p:grpSp>
            <p:nvGrpSpPr>
              <p:cNvPr id="10" name="Grupo 4"/>
              <p:cNvGrpSpPr>
                <a:grpSpLocks/>
              </p:cNvGrpSpPr>
              <p:nvPr/>
            </p:nvGrpSpPr>
            <p:grpSpPr bwMode="auto">
              <a:xfrm>
                <a:off x="1092400" y="2364661"/>
                <a:ext cx="9537809" cy="4238304"/>
                <a:chOff x="1130500" y="2364661"/>
                <a:chExt cx="9537809" cy="4238304"/>
              </a:xfrm>
            </p:grpSpPr>
            <p:sp>
              <p:nvSpPr>
                <p:cNvPr id="11" name="Isosceles Triangle 9">
                  <a:extLst>
                    <a:ext uri="{FF2B5EF4-FFF2-40B4-BE49-F238E27FC236}">
                      <a16:creationId xmlns:a16="http://schemas.microsoft.com/office/drawing/2014/main" xmlns="" id="{0BDFCE4A-E625-4290-93F5-CE70C9099ACC}"/>
                    </a:ext>
                  </a:extLst>
                </p:cNvPr>
                <p:cNvSpPr/>
                <p:nvPr/>
              </p:nvSpPr>
              <p:spPr>
                <a:xfrm>
                  <a:off x="3800706" y="2365410"/>
                  <a:ext cx="4249786" cy="3502452"/>
                </a:xfrm>
                <a:prstGeom prst="triangle">
                  <a:avLst/>
                </a:prstGeom>
                <a:noFill/>
                <a:ln w="28575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s-MX" sz="12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" name="Rectangle 7">
                  <a:extLst>
                    <a:ext uri="{FF2B5EF4-FFF2-40B4-BE49-F238E27FC236}">
                      <a16:creationId xmlns:a16="http://schemas.microsoft.com/office/drawing/2014/main" xmlns="" id="{34BB72B3-50AD-4AE1-9287-F729619654D4}"/>
                    </a:ext>
                  </a:extLst>
                </p:cNvPr>
                <p:cNvSpPr/>
                <p:nvPr/>
              </p:nvSpPr>
              <p:spPr>
                <a:xfrm>
                  <a:off x="8064779" y="5532859"/>
                  <a:ext cx="2213000" cy="341354"/>
                </a:xfrm>
                <a:prstGeom prst="rect">
                  <a:avLst/>
                </a:prstGeom>
                <a:solidFill>
                  <a:srgbClr val="EA1A0A"/>
                </a:solidFill>
                <a:ln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r>
                    <a:rPr lang="es-MX" sz="1600" b="1" dirty="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Enlace a provisión</a:t>
                  </a:r>
                </a:p>
              </p:txBody>
            </p:sp>
            <p:sp>
              <p:nvSpPr>
                <p:cNvPr id="13" name="Rectangle 11">
                  <a:extLst>
                    <a:ext uri="{FF2B5EF4-FFF2-40B4-BE49-F238E27FC236}">
                      <a16:creationId xmlns:a16="http://schemas.microsoft.com/office/drawing/2014/main" xmlns="" id="{123DD86A-4F49-49D4-8C25-63194861110F}"/>
                    </a:ext>
                  </a:extLst>
                </p:cNvPr>
                <p:cNvSpPr/>
                <p:nvPr/>
              </p:nvSpPr>
              <p:spPr>
                <a:xfrm>
                  <a:off x="1575005" y="5532859"/>
                  <a:ext cx="2208237" cy="341354"/>
                </a:xfrm>
                <a:prstGeom prst="rect">
                  <a:avLst/>
                </a:prstGeom>
                <a:solidFill>
                  <a:srgbClr val="EA1A0A"/>
                </a:solidFill>
                <a:ln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r>
                    <a:rPr lang="es-MX" sz="1600" b="1" dirty="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Enlace a financiamiento</a:t>
                  </a:r>
                </a:p>
              </p:txBody>
            </p:sp>
            <p:sp>
              <p:nvSpPr>
                <p:cNvPr id="14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5361477" y="2992372"/>
                  <a:ext cx="1150634" cy="523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s-MX" altLang="es-ES" sz="1400" b="1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Funciones (HC) </a:t>
                  </a:r>
                </a:p>
              </p:txBody>
            </p:sp>
            <p:sp>
              <p:nvSpPr>
                <p:cNvPr id="15" name="TextBox 16"/>
                <p:cNvSpPr txBox="1">
                  <a:spLocks noChangeArrowheads="1"/>
                </p:cNvSpPr>
                <p:nvPr/>
              </p:nvSpPr>
              <p:spPr bwMode="auto">
                <a:xfrm>
                  <a:off x="6661888" y="5371955"/>
                  <a:ext cx="1235464" cy="523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s-MX" altLang="es-ES" sz="1400" b="1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Proveedores (HP) </a:t>
                  </a:r>
                </a:p>
              </p:txBody>
            </p:sp>
            <p:sp>
              <p:nvSpPr>
                <p:cNvPr id="16" name="TextBox 17"/>
                <p:cNvSpPr txBox="1">
                  <a:spLocks noChangeArrowheads="1"/>
                </p:cNvSpPr>
                <p:nvPr/>
              </p:nvSpPr>
              <p:spPr bwMode="auto">
                <a:xfrm>
                  <a:off x="3807279" y="5350722"/>
                  <a:ext cx="1874138" cy="523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s-MX" altLang="es-ES" sz="1400" b="1">
                      <a:solidFill>
                        <a:srgbClr val="000000"/>
                      </a:solidFill>
                    </a:rPr>
                    <a:t>Esquemas de financiamiento (HF) </a:t>
                  </a:r>
                </a:p>
              </p:txBody>
            </p:sp>
            <p:sp>
              <p:nvSpPr>
                <p:cNvPr id="17" name="TextBox 18"/>
                <p:cNvSpPr txBox="1">
                  <a:spLocks noChangeArrowheads="1"/>
                </p:cNvSpPr>
                <p:nvPr/>
              </p:nvSpPr>
              <p:spPr bwMode="auto">
                <a:xfrm>
                  <a:off x="1183150" y="5078005"/>
                  <a:ext cx="2951264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s-MX" altLang="es-ES" sz="160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Ingresos de los esquemas (FS)</a:t>
                  </a:r>
                </a:p>
              </p:txBody>
            </p:sp>
            <p:sp>
              <p:nvSpPr>
                <p:cNvPr id="18" name="TextBox 19"/>
                <p:cNvSpPr txBox="1">
                  <a:spLocks noChangeArrowheads="1"/>
                </p:cNvSpPr>
                <p:nvPr/>
              </p:nvSpPr>
              <p:spPr bwMode="auto">
                <a:xfrm>
                  <a:off x="7717045" y="5127098"/>
                  <a:ext cx="2951264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s-MX" altLang="es-ES" sz="160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Formación bruta de capital</a:t>
                  </a:r>
                </a:p>
              </p:txBody>
            </p:sp>
            <p:sp>
              <p:nvSpPr>
                <p:cNvPr id="19" name="TextBox 20"/>
                <p:cNvSpPr txBox="1">
                  <a:spLocks noChangeArrowheads="1"/>
                </p:cNvSpPr>
                <p:nvPr/>
              </p:nvSpPr>
              <p:spPr bwMode="auto">
                <a:xfrm>
                  <a:off x="8049976" y="6018190"/>
                  <a:ext cx="2432181" cy="584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s-MX" altLang="es-ES" sz="160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Factores de provisión (FP) </a:t>
                  </a:r>
                </a:p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es-MX" altLang="es-ES" sz="1600">
                    <a:solidFill>
                      <a:srgbClr val="000000"/>
                    </a:solidFill>
                    <a:ea typeface="ＭＳ Ｐゴシック" panose="020B0600070205080204" pitchFamily="34" charset="-128"/>
                  </a:endParaRPr>
                </a:p>
              </p:txBody>
            </p:sp>
            <p:sp>
              <p:nvSpPr>
                <p:cNvPr id="20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1130500" y="6072133"/>
                  <a:ext cx="2903553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s-MX" altLang="es-ES" sz="160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Agentes de financiamiento (FA)</a:t>
                  </a:r>
                </a:p>
              </p:txBody>
            </p:sp>
            <p:sp>
              <p:nvSpPr>
                <p:cNvPr id="21" name="Rectángulo 20">
                  <a:extLst>
                    <a:ext uri="{FF2B5EF4-FFF2-40B4-BE49-F238E27FC236}">
                      <a16:creationId xmlns:a16="http://schemas.microsoft.com/office/drawing/2014/main" xmlns="" id="{9F53DE2D-2D7F-4BC9-B936-6721F1B5DF1A}"/>
                    </a:ext>
                  </a:extLst>
                </p:cNvPr>
                <p:cNvSpPr/>
                <p:nvPr/>
              </p:nvSpPr>
              <p:spPr>
                <a:xfrm>
                  <a:off x="5097707" y="4615173"/>
                  <a:ext cx="1678007" cy="523939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s-MX" sz="1400" kern="0" dirty="0">
                      <a:solidFill>
                        <a:prstClr val="black"/>
                      </a:solidFill>
                      <a:latin typeface="+mn-lt"/>
                      <a:cs typeface="+mn-cs"/>
                    </a:rPr>
                    <a:t>Estructura contable básica del SHA</a:t>
                  </a:r>
                </a:p>
              </p:txBody>
            </p:sp>
          </p:grpSp>
        </p:grpSp>
      </p:grpSp>
      <p:sp>
        <p:nvSpPr>
          <p:cNvPr id="22" name="Rectángulo 24"/>
          <p:cNvSpPr>
            <a:spLocks noChangeArrowheads="1"/>
          </p:cNvSpPr>
          <p:nvPr/>
        </p:nvSpPr>
        <p:spPr bwMode="auto">
          <a:xfrm>
            <a:off x="1664393" y="1470393"/>
            <a:ext cx="6096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MX" altLang="es-ES" sz="1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Características de los beneficiarios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MX" altLang="es-ES" sz="1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(Enfermedades, edad, sexo, ingresos, etc.)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xmlns="" id="{2FC06BDC-2BA9-4C92-A933-1ED148E55ABB}"/>
              </a:ext>
            </a:extLst>
          </p:cNvPr>
          <p:cNvSpPr txBox="1">
            <a:spLocks/>
          </p:cNvSpPr>
          <p:nvPr/>
        </p:nvSpPr>
        <p:spPr>
          <a:xfrm>
            <a:off x="6404677" y="1751930"/>
            <a:ext cx="2746358" cy="132510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000" kern="120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  <a:buFont typeface="Arial"/>
              <a:buAutoNum type="arabicPeriod"/>
            </a:pPr>
            <a:r>
              <a:rPr lang="es-ES" sz="1400" b="1" u="sng" dirty="0"/>
              <a:t>Funciones: Servicios ofrecidos/recibidos.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/>
              <a:buAutoNum type="arabicPeriod"/>
            </a:pPr>
            <a:r>
              <a:rPr lang="es-ES" sz="1400" b="1" u="sng" dirty="0"/>
              <a:t>Características de los beneficiarios:</a:t>
            </a:r>
          </a:p>
          <a:p>
            <a:pPr marL="800100" lvl="1" indent="-342900" fontAlgn="auto">
              <a:lnSpc>
                <a:spcPct val="90000"/>
              </a:lnSpc>
              <a:spcAft>
                <a:spcPts val="0"/>
              </a:spcAft>
              <a:buFont typeface="+mj-lt"/>
              <a:buAutoNum type="alphaLcParenR"/>
            </a:pPr>
            <a:r>
              <a:rPr lang="es-ES" sz="1400" b="1" u="sng" dirty="0"/>
              <a:t>Enfermedad</a:t>
            </a:r>
          </a:p>
          <a:p>
            <a:pPr marL="800100" lvl="1" indent="-342900" fontAlgn="auto">
              <a:lnSpc>
                <a:spcPct val="90000"/>
              </a:lnSpc>
              <a:spcAft>
                <a:spcPts val="0"/>
              </a:spcAft>
              <a:buFont typeface="+mj-lt"/>
              <a:buAutoNum type="alphaLcParenR"/>
            </a:pPr>
            <a:r>
              <a:rPr lang="es-ES" sz="1400" b="1" u="sng" dirty="0"/>
              <a:t>Edad</a:t>
            </a:r>
          </a:p>
          <a:p>
            <a:pPr marL="800100" lvl="1" indent="-342900" fontAlgn="auto">
              <a:lnSpc>
                <a:spcPct val="90000"/>
              </a:lnSpc>
              <a:spcAft>
                <a:spcPts val="0"/>
              </a:spcAft>
              <a:buFont typeface="+mj-lt"/>
              <a:buAutoNum type="alphaLcParenR"/>
            </a:pPr>
            <a:r>
              <a:rPr lang="es-ES" sz="1400" b="1" u="sng" dirty="0"/>
              <a:t>Género</a:t>
            </a:r>
          </a:p>
          <a:p>
            <a:pPr marL="800100" lvl="1" indent="-342900" fontAlgn="auto">
              <a:lnSpc>
                <a:spcPct val="90000"/>
              </a:lnSpc>
              <a:spcAft>
                <a:spcPts val="0"/>
              </a:spcAft>
              <a:buFont typeface="+mj-lt"/>
              <a:buAutoNum type="alphaLcParenR"/>
            </a:pPr>
            <a:r>
              <a:rPr lang="es-ES" sz="1400" b="1" u="sng" dirty="0"/>
              <a:t>Ingreso</a:t>
            </a:r>
            <a:endParaRPr lang="en-US" sz="1400" dirty="0"/>
          </a:p>
          <a:p>
            <a:pPr fontAlgn="auto">
              <a:spcAft>
                <a:spcPts val="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28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528" y="1340768"/>
            <a:ext cx="8562975" cy="5143500"/>
          </a:xfrm>
          <a:prstGeom prst="rect">
            <a:avLst/>
          </a:prstGeom>
        </p:spPr>
      </p:pic>
      <p:sp>
        <p:nvSpPr>
          <p:cNvPr id="3" name="Text Placeholder 1"/>
          <p:cNvSpPr txBox="1">
            <a:spLocks/>
          </p:cNvSpPr>
          <p:nvPr/>
        </p:nvSpPr>
        <p:spPr>
          <a:xfrm>
            <a:off x="1259631" y="425825"/>
            <a:ext cx="6912768" cy="92015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1800" b="1" dirty="0" smtClean="0"/>
              <a:t>Distribución por</a:t>
            </a:r>
            <a:r>
              <a:rPr lang="es-MX" sz="1800" b="1" dirty="0" smtClean="0"/>
              <a:t> factores de provisión  </a:t>
            </a:r>
            <a:r>
              <a:rPr lang="es-MX" sz="1800" b="1" dirty="0" smtClean="0"/>
              <a:t>por enfermedad general, Costa Rica </a:t>
            </a:r>
          </a:p>
          <a:p>
            <a:pPr marL="0" indent="0" algn="ctr">
              <a:buNone/>
            </a:pPr>
            <a:r>
              <a:rPr lang="es-MX" sz="1800" b="1" dirty="0" smtClean="0"/>
              <a:t>2018</a:t>
            </a:r>
            <a:endParaRPr lang="es-MX" sz="1800" b="1" dirty="0"/>
          </a:p>
        </p:txBody>
      </p:sp>
      <p:sp>
        <p:nvSpPr>
          <p:cNvPr id="4" name="2 CuadroTexto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700-000003000000}"/>
              </a:ext>
            </a:extLst>
          </p:cNvPr>
          <p:cNvSpPr txBox="1"/>
          <p:nvPr/>
        </p:nvSpPr>
        <p:spPr>
          <a:xfrm>
            <a:off x="1115616" y="6484268"/>
            <a:ext cx="4229101" cy="238124"/>
          </a:xfrm>
          <a:prstGeom prst="rect">
            <a:avLst/>
          </a:prstGeom>
          <a:solidFill>
            <a:sysClr val="window" lastClr="FFFFFF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R" sz="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Fuente:</a:t>
            </a:r>
            <a:r>
              <a:rPr lang="es-CR" sz="800" b="1" baseline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R" sz="800" dirty="0" smtClean="0"/>
              <a:t>Sistema de Cuentas de Salud.</a:t>
            </a:r>
            <a:endParaRPr lang="es-CR" sz="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95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/>
          </p:cNvSpPr>
          <p:nvPr/>
        </p:nvSpPr>
        <p:spPr>
          <a:xfrm>
            <a:off x="1187624" y="34093"/>
            <a:ext cx="6896242" cy="4425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1400" b="1" dirty="0" smtClean="0"/>
              <a:t>Distribución </a:t>
            </a:r>
            <a:r>
              <a:rPr lang="es-MX" sz="1400" b="1" dirty="0" smtClean="0"/>
              <a:t>por enfermedad específica , Costa Rica </a:t>
            </a:r>
          </a:p>
          <a:p>
            <a:pPr marL="0" indent="0" algn="ctr">
              <a:buNone/>
            </a:pPr>
            <a:r>
              <a:rPr lang="es-MX" sz="1400" b="1" dirty="0" smtClean="0"/>
              <a:t>2018</a:t>
            </a:r>
            <a:endParaRPr lang="es-MX" sz="14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02084"/>
            <a:ext cx="7777320" cy="6221046"/>
          </a:xfrm>
          <a:prstGeom prst="rect">
            <a:avLst/>
          </a:prstGeom>
        </p:spPr>
      </p:pic>
      <p:sp>
        <p:nvSpPr>
          <p:cNvPr id="5" name="2 CuadroTexto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700-000003000000}"/>
              </a:ext>
            </a:extLst>
          </p:cNvPr>
          <p:cNvSpPr txBox="1"/>
          <p:nvPr/>
        </p:nvSpPr>
        <p:spPr>
          <a:xfrm>
            <a:off x="1187624" y="6583150"/>
            <a:ext cx="4229101" cy="238124"/>
          </a:xfrm>
          <a:prstGeom prst="rect">
            <a:avLst/>
          </a:prstGeom>
          <a:solidFill>
            <a:sysClr val="window" lastClr="FFFFFF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R" sz="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Fuente:</a:t>
            </a:r>
            <a:r>
              <a:rPr lang="es-CR" sz="800" b="1" baseline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R" sz="8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Elaboración</a:t>
            </a:r>
            <a:r>
              <a:rPr lang="es-CR" sz="800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propia con base en </a:t>
            </a:r>
            <a:r>
              <a:rPr lang="es-CR" sz="800" dirty="0" smtClean="0"/>
              <a:t>datos de Cuentas de Salud 2018.</a:t>
            </a:r>
            <a:endParaRPr lang="es-CR" sz="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57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/>
          </p:cNvSpPr>
          <p:nvPr/>
        </p:nvSpPr>
        <p:spPr>
          <a:xfrm>
            <a:off x="1187624" y="34093"/>
            <a:ext cx="6896242" cy="4425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1400" b="1" dirty="0" smtClean="0"/>
              <a:t>Distribución </a:t>
            </a:r>
            <a:r>
              <a:rPr lang="es-MX" sz="1400" b="1" dirty="0" smtClean="0"/>
              <a:t>por </a:t>
            </a:r>
            <a:r>
              <a:rPr lang="es-MX" sz="1400" b="1" dirty="0" smtClean="0"/>
              <a:t>enfermedades no transmisibles </a:t>
            </a:r>
            <a:r>
              <a:rPr lang="es-MX" sz="1400" b="1" dirty="0" smtClean="0"/>
              <a:t> </a:t>
            </a:r>
            <a:r>
              <a:rPr lang="es-MX" sz="1400" b="1" dirty="0" smtClean="0"/>
              <a:t>, Costa Rica </a:t>
            </a:r>
          </a:p>
          <a:p>
            <a:pPr marL="0" indent="0" algn="ctr">
              <a:buNone/>
            </a:pPr>
            <a:r>
              <a:rPr lang="es-MX" sz="1400" b="1" dirty="0" smtClean="0"/>
              <a:t>2018</a:t>
            </a:r>
            <a:endParaRPr lang="es-MX" sz="1400" b="1" dirty="0"/>
          </a:p>
        </p:txBody>
      </p:sp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9492968"/>
              </p:ext>
            </p:extLst>
          </p:nvPr>
        </p:nvGraphicFramePr>
        <p:xfrm>
          <a:off x="539552" y="332656"/>
          <a:ext cx="8352928" cy="6689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29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290637"/>
            <a:ext cx="8420100" cy="4276725"/>
          </a:xfrm>
          <a:prstGeom prst="rect">
            <a:avLst/>
          </a:prstGeom>
        </p:spPr>
      </p:pic>
      <p:sp>
        <p:nvSpPr>
          <p:cNvPr id="3" name="Text Placeholder 1"/>
          <p:cNvSpPr txBox="1">
            <a:spLocks/>
          </p:cNvSpPr>
          <p:nvPr/>
        </p:nvSpPr>
        <p:spPr>
          <a:xfrm>
            <a:off x="1331640" y="188640"/>
            <a:ext cx="6896242" cy="4425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1400" b="1" dirty="0" smtClean="0"/>
              <a:t>Funciones de financiamiento relacionado con  esquemas de financiamiento para diabetes </a:t>
            </a:r>
            <a:r>
              <a:rPr lang="es-MX" sz="1400" b="1" dirty="0" smtClean="0"/>
              <a:t>, </a:t>
            </a:r>
            <a:r>
              <a:rPr lang="es-MX" sz="1400" b="1" dirty="0" smtClean="0"/>
              <a:t>Costa Rica </a:t>
            </a:r>
          </a:p>
          <a:p>
            <a:pPr marL="0" indent="0" algn="ctr">
              <a:buNone/>
            </a:pPr>
            <a:r>
              <a:rPr lang="es-MX" sz="1400" b="1" dirty="0" smtClean="0"/>
              <a:t>2018</a:t>
            </a:r>
            <a:endParaRPr lang="es-MX" sz="1400" b="1" dirty="0"/>
          </a:p>
        </p:txBody>
      </p:sp>
      <p:sp>
        <p:nvSpPr>
          <p:cNvPr id="4" name="2 CuadroTexto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700-000003000000}"/>
              </a:ext>
            </a:extLst>
          </p:cNvPr>
          <p:cNvSpPr txBox="1"/>
          <p:nvPr/>
        </p:nvSpPr>
        <p:spPr>
          <a:xfrm>
            <a:off x="971600" y="5687219"/>
            <a:ext cx="4229101" cy="238124"/>
          </a:xfrm>
          <a:prstGeom prst="rect">
            <a:avLst/>
          </a:prstGeom>
          <a:solidFill>
            <a:sysClr val="window" lastClr="FFFFFF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R" sz="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Fuente:</a:t>
            </a:r>
            <a:r>
              <a:rPr lang="es-CR" sz="800" b="1" baseline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R" sz="800" dirty="0" smtClean="0"/>
              <a:t>Sistema de Cuentas de Salud.</a:t>
            </a:r>
            <a:endParaRPr lang="es-CR" sz="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76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/>
          </p:cNvSpPr>
          <p:nvPr/>
        </p:nvSpPr>
        <p:spPr>
          <a:xfrm>
            <a:off x="1331640" y="188640"/>
            <a:ext cx="6896242" cy="4425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1400" b="1" dirty="0" smtClean="0"/>
              <a:t>Funciones de consumo relacionado con  proveedores para diabetes </a:t>
            </a:r>
            <a:r>
              <a:rPr lang="es-MX" sz="1400" b="1" dirty="0" smtClean="0"/>
              <a:t>, </a:t>
            </a:r>
            <a:r>
              <a:rPr lang="es-MX" sz="1400" b="1" dirty="0" smtClean="0"/>
              <a:t>Costa Rica </a:t>
            </a:r>
          </a:p>
          <a:p>
            <a:pPr marL="0" indent="0" algn="ctr">
              <a:buNone/>
            </a:pPr>
            <a:r>
              <a:rPr lang="es-MX" sz="1400" b="1" dirty="0" smtClean="0"/>
              <a:t>2018</a:t>
            </a:r>
            <a:endParaRPr lang="es-MX" sz="14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395" y="1124744"/>
            <a:ext cx="7886700" cy="4562475"/>
          </a:xfrm>
          <a:prstGeom prst="rect">
            <a:avLst/>
          </a:prstGeom>
        </p:spPr>
      </p:pic>
      <p:sp>
        <p:nvSpPr>
          <p:cNvPr id="4" name="2 CuadroTexto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700-000003000000}"/>
              </a:ext>
            </a:extLst>
          </p:cNvPr>
          <p:cNvSpPr txBox="1"/>
          <p:nvPr/>
        </p:nvSpPr>
        <p:spPr>
          <a:xfrm>
            <a:off x="971600" y="5687219"/>
            <a:ext cx="4229101" cy="238124"/>
          </a:xfrm>
          <a:prstGeom prst="rect">
            <a:avLst/>
          </a:prstGeom>
          <a:solidFill>
            <a:sysClr val="window" lastClr="FFFFFF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R" sz="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Fuente:</a:t>
            </a:r>
            <a:r>
              <a:rPr lang="es-CR" sz="800" b="1" baseline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R" sz="800" dirty="0" smtClean="0"/>
              <a:t>Sistema de Cuentas de Salud.</a:t>
            </a:r>
            <a:endParaRPr lang="es-CR" sz="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22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484784"/>
            <a:ext cx="4019607" cy="3247256"/>
          </a:xfrm>
          <a:prstGeom prst="rect">
            <a:avLst/>
          </a:prstGeom>
        </p:spPr>
      </p:pic>
      <p:graphicFrame>
        <p:nvGraphicFramePr>
          <p:cNvPr id="3" name="Grá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7253659"/>
              </p:ext>
            </p:extLst>
          </p:nvPr>
        </p:nvGraphicFramePr>
        <p:xfrm>
          <a:off x="3635896" y="1628800"/>
          <a:ext cx="4762500" cy="3242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 Placeholder 1"/>
          <p:cNvSpPr txBox="1">
            <a:spLocks/>
          </p:cNvSpPr>
          <p:nvPr/>
        </p:nvSpPr>
        <p:spPr>
          <a:xfrm>
            <a:off x="1331640" y="188640"/>
            <a:ext cx="6896242" cy="4425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1400" b="1" dirty="0" smtClean="0"/>
              <a:t>Distribución por factor de provisión para diabetes </a:t>
            </a:r>
            <a:r>
              <a:rPr lang="es-MX" sz="1400" b="1" dirty="0" smtClean="0"/>
              <a:t>, </a:t>
            </a:r>
            <a:r>
              <a:rPr lang="es-MX" sz="1400" b="1" dirty="0" smtClean="0"/>
              <a:t>Costa Rica </a:t>
            </a:r>
          </a:p>
          <a:p>
            <a:pPr marL="0" indent="0" algn="ctr">
              <a:buNone/>
            </a:pPr>
            <a:r>
              <a:rPr lang="es-MX" sz="1400" b="1" dirty="0" smtClean="0"/>
              <a:t>2018</a:t>
            </a:r>
            <a:endParaRPr lang="es-MX" sz="1400" b="1" dirty="0"/>
          </a:p>
        </p:txBody>
      </p:sp>
      <p:sp>
        <p:nvSpPr>
          <p:cNvPr id="5" name="2 CuadroTexto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700-000003000000}"/>
              </a:ext>
            </a:extLst>
          </p:cNvPr>
          <p:cNvSpPr txBox="1"/>
          <p:nvPr/>
        </p:nvSpPr>
        <p:spPr>
          <a:xfrm>
            <a:off x="264409" y="4779322"/>
            <a:ext cx="1931327" cy="233854"/>
          </a:xfrm>
          <a:prstGeom prst="rect">
            <a:avLst/>
          </a:prstGeom>
          <a:solidFill>
            <a:sysClr val="window" lastClr="FFFFFF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R" sz="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Fuente:</a:t>
            </a:r>
            <a:r>
              <a:rPr lang="es-CR" sz="800" b="1" baseline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R" sz="800" dirty="0" smtClean="0"/>
              <a:t>Sistema de Cuentas de Salud.</a:t>
            </a:r>
            <a:endParaRPr lang="es-CR" sz="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2 CuadroTexto">
            <a:extLst>
              <a:ext uri="{FF2B5EF4-FFF2-40B4-BE49-F238E27FC236}">
                <a16:creationId xmlns="" xmlns:a16="http://schemas.microsoft.com/office/drawing/2014/main" xmlns:xdr="http://schemas.openxmlformats.org/drawingml/2006/spreadsheetDrawing" xmlns:lc="http://schemas.openxmlformats.org/drawingml/2006/lockedCanvas" id="{00000000-0008-0000-0700-000003000000}"/>
              </a:ext>
            </a:extLst>
          </p:cNvPr>
          <p:cNvSpPr txBox="1"/>
          <p:nvPr/>
        </p:nvSpPr>
        <p:spPr>
          <a:xfrm>
            <a:off x="4427984" y="4952430"/>
            <a:ext cx="3493043" cy="121492"/>
          </a:xfrm>
          <a:prstGeom prst="rect">
            <a:avLst/>
          </a:prstGeom>
          <a:solidFill>
            <a:sysClr val="window" lastClr="FFFFFF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R" sz="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Fuente:</a:t>
            </a:r>
            <a:r>
              <a:rPr lang="es-CR" sz="800" b="1" baseline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R" sz="8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Elaboración</a:t>
            </a:r>
            <a:r>
              <a:rPr lang="es-CR" sz="800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propia con base en </a:t>
            </a:r>
            <a:r>
              <a:rPr lang="es-CR" sz="800" dirty="0" smtClean="0"/>
              <a:t>datos de Cuentas de Salud 2018.</a:t>
            </a:r>
            <a:endParaRPr lang="es-CR" sz="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0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0BDC3C4A-0464-47D1-B43A-FB5981B0C7CF}"/>
              </a:ext>
            </a:extLst>
          </p:cNvPr>
          <p:cNvSpPr/>
          <p:nvPr/>
        </p:nvSpPr>
        <p:spPr>
          <a:xfrm>
            <a:off x="539552" y="2228671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R" sz="3600" b="1" dirty="0" smtClean="0">
                <a:solidFill>
                  <a:schemeClr val="accent1">
                    <a:lumMod val="50000"/>
                  </a:schemeClr>
                </a:solidFill>
              </a:rPr>
              <a:t>Distribución </a:t>
            </a:r>
            <a:r>
              <a:rPr lang="es-CR" sz="3600" b="1" dirty="0">
                <a:solidFill>
                  <a:schemeClr val="accent1">
                    <a:lumMod val="50000"/>
                  </a:schemeClr>
                </a:solidFill>
              </a:rPr>
              <a:t>por Enfermedad (DIS) Metodología SHA 2011</a:t>
            </a:r>
          </a:p>
          <a:p>
            <a:pPr algn="ctr"/>
            <a:endParaRPr lang="es-CR" sz="3600" b="1" dirty="0">
              <a:solidFill>
                <a:schemeClr val="accent1">
                  <a:lumMod val="50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36" name="Picture 15">
            <a:extLst>
              <a:ext uri="{FF2B5EF4-FFF2-40B4-BE49-F238E27FC236}">
                <a16:creationId xmlns:a16="http://schemas.microsoft.com/office/drawing/2014/main" xmlns="" id="{25846042-4A30-44D3-868D-04814D3A4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666142"/>
            <a:ext cx="648072" cy="641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14">
            <a:extLst>
              <a:ext uri="{FF2B5EF4-FFF2-40B4-BE49-F238E27FC236}">
                <a16:creationId xmlns:a16="http://schemas.microsoft.com/office/drawing/2014/main" xmlns="" id="{B292C092-2DBC-4826-A652-EB81A28752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494" y="4666142"/>
            <a:ext cx="651565" cy="634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 Rectángulo">
            <a:extLst>
              <a:ext uri="{FF2B5EF4-FFF2-40B4-BE49-F238E27FC236}">
                <a16:creationId xmlns:a16="http://schemas.microsoft.com/office/drawing/2014/main" xmlns="" id="{203FE980-398C-42FC-AC14-6BE30B17274F}"/>
              </a:ext>
            </a:extLst>
          </p:cNvPr>
          <p:cNvSpPr/>
          <p:nvPr/>
        </p:nvSpPr>
        <p:spPr>
          <a:xfrm>
            <a:off x="544325" y="3789040"/>
            <a:ext cx="8073156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R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xmlns="" id="{8ABB135B-F297-4233-88FD-09EB4DC37512}"/>
              </a:ext>
            </a:extLst>
          </p:cNvPr>
          <p:cNvSpPr/>
          <p:nvPr/>
        </p:nvSpPr>
        <p:spPr>
          <a:xfrm>
            <a:off x="125252" y="4568090"/>
            <a:ext cx="820891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R" sz="5000" b="1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Gracias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9708"/>
            <a:ext cx="1104900" cy="130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84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411760" y="476672"/>
            <a:ext cx="5184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R" b="1" dirty="0"/>
              <a:t>¿</a:t>
            </a:r>
            <a:r>
              <a:rPr lang="es-CR" b="1" dirty="0" smtClean="0"/>
              <a:t>Porque </a:t>
            </a:r>
            <a:r>
              <a:rPr lang="es-CR" b="1" dirty="0"/>
              <a:t>es importante la distribución de gasto por enfermedad?</a:t>
            </a: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809759878"/>
              </p:ext>
            </p:extLst>
          </p:nvPr>
        </p:nvGraphicFramePr>
        <p:xfrm>
          <a:off x="1619672" y="16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949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9 Diagrama">
            <a:extLst>
              <a:ext uri="{FF2B5EF4-FFF2-40B4-BE49-F238E27FC236}">
                <a16:creationId xmlns:a16="http://schemas.microsoft.com/office/drawing/2014/main" xmlns="" id="{E5319E4E-C53C-4CE7-9314-8A84643929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937006"/>
              </p:ext>
            </p:extLst>
          </p:nvPr>
        </p:nvGraphicFramePr>
        <p:xfrm>
          <a:off x="107504" y="1052736"/>
          <a:ext cx="8856984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/>
          <p:cNvSpPr/>
          <p:nvPr/>
        </p:nvSpPr>
        <p:spPr>
          <a:xfrm>
            <a:off x="2267744" y="188640"/>
            <a:ext cx="5616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Etapas de la distribución de gasto por enfermedad</a:t>
            </a:r>
          </a:p>
        </p:txBody>
      </p:sp>
    </p:spTree>
    <p:extLst>
      <p:ext uri="{BB962C8B-B14F-4D97-AF65-F5344CB8AC3E}">
        <p14:creationId xmlns:p14="http://schemas.microsoft.com/office/powerpoint/2010/main" val="3759087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BCB6368-7925-43B8-A277-FE5E879575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graphicEl>
                                              <a:dgm id="{1BCB6368-7925-43B8-A277-FE5E879575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A95D9BE-7BB3-46F4-87C9-894CE650C2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graphicEl>
                                              <a:dgm id="{2A95D9BE-7BB3-46F4-87C9-894CE650C2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937438C-1443-452B-A279-3E3213C643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graphicEl>
                                              <a:dgm id="{1937438C-1443-452B-A279-3E3213C643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63464A4-A9C3-4982-8A12-A59A4A36AC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graphicEl>
                                              <a:dgm id="{663464A4-A9C3-4982-8A12-A59A4A36AC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23EDECD-0F65-4F5F-9A67-50903617D7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>
                                            <p:graphicEl>
                                              <a:dgm id="{B23EDECD-0F65-4F5F-9A67-50903617D7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A36B73-33F6-4182-8416-073ACFF6F0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graphicEl>
                                              <a:dgm id="{9DA36B73-33F6-4182-8416-073ACFF6F0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191601B-7398-4B16-AF03-F83101038E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graphicEl>
                                              <a:dgm id="{A191601B-7398-4B16-AF03-F83101038E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5951E7E-2A41-46DD-AD9C-7C1A70609D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">
                                            <p:graphicEl>
                                              <a:dgm id="{25951E7E-2A41-46DD-AD9C-7C1A70609D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9166A44-4847-4028-A37C-CE38622FFB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">
                                            <p:graphicEl>
                                              <a:dgm id="{F9166A44-4847-4028-A37C-CE38622FFB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786F951-FCF4-40E5-89EB-8FF5C2D374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graphicEl>
                                              <a:dgm id="{2786F951-FCF4-40E5-89EB-8FF5C2D374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4E2C0E1-C412-4C03-89AA-2C2EE6C35E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">
                                            <p:graphicEl>
                                              <a:dgm id="{24E2C0E1-C412-4C03-89AA-2C2EE6C35E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xmlns="" id="{57D07029-E203-4B9F-85A6-33764E824606}"/>
              </a:ext>
            </a:extLst>
          </p:cNvPr>
          <p:cNvSpPr txBox="1">
            <a:spLocks/>
          </p:cNvSpPr>
          <p:nvPr/>
        </p:nvSpPr>
        <p:spPr>
          <a:xfrm>
            <a:off x="179512" y="2492896"/>
            <a:ext cx="5904656" cy="4032448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227807" indent="-227807" algn="l" defTabSz="913607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24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1pPr>
            <a:lvl2pPr marL="6850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20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2pPr>
            <a:lvl3pPr marL="1142206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8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3pPr>
            <a:lvl4pPr marL="15994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6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4pPr>
            <a:lvl5pPr marL="20566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6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5pPr>
            <a:lvl6pPr marL="2514097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100" b="1" dirty="0"/>
              <a:t>DIS.1	</a:t>
            </a:r>
            <a:r>
              <a:rPr lang="es-MX" sz="3100" b="1" dirty="0"/>
              <a:t>Infecciosas y parasitarias</a:t>
            </a:r>
          </a:p>
          <a:p>
            <a:r>
              <a:rPr lang="es-MX" sz="3100" b="1" dirty="0"/>
              <a:t>DIS.2	Salud Reproductiva</a:t>
            </a:r>
          </a:p>
          <a:p>
            <a:r>
              <a:rPr lang="es-MX" sz="3100" b="1" dirty="0"/>
              <a:t>DIS.3	 Deficiencias Nutricionales</a:t>
            </a:r>
          </a:p>
          <a:p>
            <a:r>
              <a:rPr lang="es-MX" sz="3100" b="1" dirty="0"/>
              <a:t>DIS.4	Enfermedades No transmisibles</a:t>
            </a:r>
          </a:p>
          <a:p>
            <a:r>
              <a:rPr lang="es-MX" sz="3100" b="1" dirty="0"/>
              <a:t>DIS.5	Lesiones</a:t>
            </a:r>
          </a:p>
          <a:p>
            <a:r>
              <a:rPr lang="es-MX" sz="3100" b="1" dirty="0"/>
              <a:t>DIS.6	No-especificas por enfermedad</a:t>
            </a:r>
          </a:p>
          <a:p>
            <a:r>
              <a:rPr lang="es-MX" sz="3100" b="1" dirty="0" err="1"/>
              <a:t>DIS.nec</a:t>
            </a:r>
            <a:r>
              <a:rPr lang="es-MX" sz="3100" b="1" dirty="0"/>
              <a:t>	Otras enfermedades y las no especificadas /condiciones (</a:t>
            </a:r>
            <a:r>
              <a:rPr lang="es-MX" sz="3100" b="1" dirty="0" err="1"/>
              <a:t>n.e.c</a:t>
            </a:r>
            <a:r>
              <a:rPr lang="es-MX" sz="3100" b="1" dirty="0"/>
              <a:t>.)</a:t>
            </a:r>
          </a:p>
          <a:p>
            <a:endParaRPr lang="en-GB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213950" y="620688"/>
            <a:ext cx="7218154" cy="5222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altLang="en-US" sz="3300" b="1" noProof="1" smtClean="0">
                <a:ea typeface="ＭＳ Ｐゴシック" pitchFamily="34" charset="-128"/>
              </a:rPr>
              <a:t>La clasificación de enfermedades (DIS)</a:t>
            </a:r>
            <a:endParaRPr lang="es-MX" sz="3300" b="1" noProof="1"/>
          </a:p>
        </p:txBody>
      </p:sp>
      <p:sp>
        <p:nvSpPr>
          <p:cNvPr id="4" name="10 Llamada de nube">
            <a:extLst>
              <a:ext uri="{FF2B5EF4-FFF2-40B4-BE49-F238E27FC236}">
                <a16:creationId xmlns:a16="http://schemas.microsoft.com/office/drawing/2014/main" xmlns="" id="{77D73E62-0E1F-4577-9C8D-3F404EC2F9E4}"/>
              </a:ext>
            </a:extLst>
          </p:cNvPr>
          <p:cNvSpPr/>
          <p:nvPr/>
        </p:nvSpPr>
        <p:spPr>
          <a:xfrm>
            <a:off x="5548351" y="1052736"/>
            <a:ext cx="3663923" cy="2249273"/>
          </a:xfrm>
          <a:prstGeom prst="cloudCallout">
            <a:avLst>
              <a:gd name="adj1" fmla="val -19353"/>
              <a:gd name="adj2" fmla="val 38331"/>
            </a:avLst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es-MX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Aún </a:t>
            </a:r>
            <a:r>
              <a:rPr lang="es-MX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 datos incompletos, con esta distribución se ilustra la importancia relativa del uso de recursos por enfermedad .</a:t>
            </a: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es-MX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Los datos faltantes se llenan con </a:t>
            </a:r>
            <a:r>
              <a:rPr lang="es-MX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estimados.</a:t>
            </a:r>
            <a:endParaRPr lang="es-MX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es-MX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Documente las fuentes de información, los métodos utilizados y las limitaciones para el uso de datos!!</a:t>
            </a:r>
            <a:endParaRPr lang="es-MX" sz="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264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6 Diagrama">
            <a:extLst>
              <a:ext uri="{FF2B5EF4-FFF2-40B4-BE49-F238E27FC236}">
                <a16:creationId xmlns:a16="http://schemas.microsoft.com/office/drawing/2014/main" xmlns="" id="{08211C1A-FE79-43C0-A8E4-79A9B2CCF8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2018492"/>
              </p:ext>
            </p:extLst>
          </p:nvPr>
        </p:nvGraphicFramePr>
        <p:xfrm>
          <a:off x="179512" y="1196752"/>
          <a:ext cx="8856984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/>
          <p:cNvSpPr/>
          <p:nvPr/>
        </p:nvSpPr>
        <p:spPr>
          <a:xfrm>
            <a:off x="1403648" y="480405"/>
            <a:ext cx="46902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/>
              <a:t>Tipos de registro de gasto por enfermedad</a:t>
            </a:r>
          </a:p>
        </p:txBody>
      </p:sp>
      <p:sp>
        <p:nvSpPr>
          <p:cNvPr id="5" name="7 Llamada de nube">
            <a:extLst>
              <a:ext uri="{FF2B5EF4-FFF2-40B4-BE49-F238E27FC236}">
                <a16:creationId xmlns:a16="http://schemas.microsoft.com/office/drawing/2014/main" xmlns="" id="{01DE964C-7495-4918-B536-37508DFBCA81}"/>
              </a:ext>
            </a:extLst>
          </p:cNvPr>
          <p:cNvSpPr/>
          <p:nvPr/>
        </p:nvSpPr>
        <p:spPr>
          <a:xfrm>
            <a:off x="6006639" y="116632"/>
            <a:ext cx="3132283" cy="1512168"/>
          </a:xfrm>
          <a:prstGeom prst="cloudCallou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gasto total por enfermedad se reporta agregando estos tres tipos de gasto</a:t>
            </a:r>
          </a:p>
        </p:txBody>
      </p:sp>
    </p:spTree>
    <p:extLst>
      <p:ext uri="{BB962C8B-B14F-4D97-AF65-F5344CB8AC3E}">
        <p14:creationId xmlns:p14="http://schemas.microsoft.com/office/powerpoint/2010/main" val="2685066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981042D-6217-4108-A730-B2FB4F03E8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3">
                                            <p:graphicEl>
                                              <a:dgm id="{F981042D-6217-4108-A730-B2FB4F03E8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915DD26-7EAD-4E45-BB16-6DABFB664D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750"/>
                                        <p:tgtEl>
                                          <p:spTgt spid="3">
                                            <p:graphicEl>
                                              <a:dgm id="{5915DD26-7EAD-4E45-BB16-6DABFB664D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A53D7AB-BE2D-45E1-8E78-D6C0108599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3">
                                            <p:graphicEl>
                                              <a:dgm id="{6A53D7AB-BE2D-45E1-8E78-D6C0108599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6E578C4-BD31-4ACB-9FB5-B08CB84722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750"/>
                                        <p:tgtEl>
                                          <p:spTgt spid="3">
                                            <p:graphicEl>
                                              <a:dgm id="{46E578C4-BD31-4ACB-9FB5-B08CB84722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312DF3E-01A5-49BC-B40F-E0DB38CEAC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750"/>
                                        <p:tgtEl>
                                          <p:spTgt spid="3">
                                            <p:graphicEl>
                                              <a:dgm id="{A312DF3E-01A5-49BC-B40F-E0DB38CEAC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3B3D6D2-5560-4EFD-B542-A08A51C998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750"/>
                                        <p:tgtEl>
                                          <p:spTgt spid="3">
                                            <p:graphicEl>
                                              <a:dgm id="{D3B3D6D2-5560-4EFD-B542-A08A51C998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 txBox="1">
            <a:spLocks/>
          </p:cNvSpPr>
          <p:nvPr/>
        </p:nvSpPr>
        <p:spPr>
          <a:xfrm>
            <a:off x="2339752" y="404664"/>
            <a:ext cx="5952554" cy="6132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b="1" dirty="0" smtClean="0"/>
              <a:t>Fuentes de información</a:t>
            </a:r>
            <a:endParaRPr lang="es-MX" b="1" dirty="0"/>
          </a:p>
        </p:txBody>
      </p:sp>
      <p:graphicFrame>
        <p:nvGraphicFramePr>
          <p:cNvPr id="4" name="2 Diagrama">
            <a:extLst>
              <a:ext uri="{FF2B5EF4-FFF2-40B4-BE49-F238E27FC236}">
                <a16:creationId xmlns:a16="http://schemas.microsoft.com/office/drawing/2014/main" xmlns="" id="{85156793-CAAC-4D3F-AC53-7C281B3CED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2980435"/>
              </p:ext>
            </p:extLst>
          </p:nvPr>
        </p:nvGraphicFramePr>
        <p:xfrm>
          <a:off x="395536" y="1556792"/>
          <a:ext cx="8650583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3 Llamada de nube">
            <a:extLst>
              <a:ext uri="{FF2B5EF4-FFF2-40B4-BE49-F238E27FC236}">
                <a16:creationId xmlns:a16="http://schemas.microsoft.com/office/drawing/2014/main" xmlns="" id="{979E667A-8EF2-4834-A9B8-D8BF7A3DD6F7}"/>
              </a:ext>
            </a:extLst>
          </p:cNvPr>
          <p:cNvSpPr/>
          <p:nvPr/>
        </p:nvSpPr>
        <p:spPr>
          <a:xfrm>
            <a:off x="6228184" y="0"/>
            <a:ext cx="2915816" cy="1412776"/>
          </a:xfrm>
          <a:prstGeom prst="cloudCallout">
            <a:avLst>
              <a:gd name="adj1" fmla="val -16509"/>
              <a:gd name="adj2" fmla="val 38442"/>
            </a:avLst>
          </a:prstGeom>
          <a:solidFill>
            <a:srgbClr val="4F81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Búsqueda exhaustiva de registros con los datos necesarios </a:t>
            </a:r>
          </a:p>
        </p:txBody>
      </p:sp>
    </p:spTree>
    <p:extLst>
      <p:ext uri="{BB962C8B-B14F-4D97-AF65-F5344CB8AC3E}">
        <p14:creationId xmlns:p14="http://schemas.microsoft.com/office/powerpoint/2010/main" val="599469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9C99B8-C6AE-47AF-A4BB-98E940E93D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729C99B8-C6AE-47AF-A4BB-98E940E93D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573D1AA-E403-4E2F-88BB-C0574CCFDC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E573D1AA-E403-4E2F-88BB-C0574CCFDC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37E6324-8DC3-4BF7-9ED4-5A9B2595CA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337E6324-8DC3-4BF7-9ED4-5A9B2595CA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3150598-B089-4B00-9D01-4C9936E5C2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A3150598-B089-4B00-9D01-4C9936E5C2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xmlns="" id="{2D08EA7D-B090-4CF2-B8AF-6891CF2F8766}"/>
              </a:ext>
            </a:extLst>
          </p:cNvPr>
          <p:cNvSpPr txBox="1">
            <a:spLocks/>
          </p:cNvSpPr>
          <p:nvPr/>
        </p:nvSpPr>
        <p:spPr>
          <a:xfrm>
            <a:off x="323528" y="2060848"/>
            <a:ext cx="8915400" cy="3777622"/>
          </a:xfrm>
          <a:prstGeom prst="rect">
            <a:avLst/>
          </a:prstGeom>
        </p:spPr>
        <p:txBody>
          <a:bodyPr>
            <a:normAutofit/>
          </a:bodyPr>
          <a:lstStyle>
            <a:lvl1pPr marL="227807" indent="-227807" algn="l" defTabSz="913607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24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1pPr>
            <a:lvl2pPr marL="6850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20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2pPr>
            <a:lvl3pPr marL="1142206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8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3pPr>
            <a:lvl4pPr marL="15994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6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4pPr>
            <a:lvl5pPr marL="20566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6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5pPr>
            <a:lvl6pPr marL="2514097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b="1" dirty="0"/>
              <a:t>La falta de información se suple con </a:t>
            </a:r>
            <a:r>
              <a:rPr lang="es-MX" b="1" dirty="0" smtClean="0"/>
              <a:t>estimaciones.</a:t>
            </a:r>
            <a:endParaRPr lang="es-MX" b="1" dirty="0"/>
          </a:p>
          <a:p>
            <a:r>
              <a:rPr lang="es-MX" b="1" dirty="0"/>
              <a:t>Las estimaciones requieren de </a:t>
            </a:r>
            <a:r>
              <a:rPr lang="es-MX" b="1" dirty="0" smtClean="0"/>
              <a:t>supuestos.</a:t>
            </a:r>
            <a:endParaRPr lang="es-MX" b="1" dirty="0"/>
          </a:p>
          <a:p>
            <a:r>
              <a:rPr lang="es-MX" b="1" dirty="0"/>
              <a:t>Los supuestos se basan en la información </a:t>
            </a:r>
            <a:r>
              <a:rPr lang="es-MX" b="1" dirty="0" smtClean="0"/>
              <a:t>disponible.</a:t>
            </a:r>
            <a:endParaRPr lang="es-MX" b="1" dirty="0"/>
          </a:p>
          <a:p>
            <a:r>
              <a:rPr lang="es-MX" b="1" dirty="0" smtClean="0"/>
              <a:t>Conserve </a:t>
            </a:r>
            <a:r>
              <a:rPr lang="es-MX" b="1" dirty="0"/>
              <a:t>los procedimientos y razonamientos bien </a:t>
            </a:r>
            <a:r>
              <a:rPr lang="es-MX" b="1" dirty="0" smtClean="0"/>
              <a:t>documentados.</a:t>
            </a:r>
            <a:endParaRPr lang="es-MX" b="1" dirty="0"/>
          </a:p>
          <a:p>
            <a:r>
              <a:rPr lang="es-MX" b="1" dirty="0"/>
              <a:t>Su propósito es medir / representar el gasto en los tratamientos por las distintas </a:t>
            </a:r>
            <a:r>
              <a:rPr lang="es-MX" b="1" dirty="0" smtClean="0"/>
              <a:t>enfermedades.</a:t>
            </a:r>
            <a:endParaRPr lang="es-MX" sz="2800" b="1" dirty="0"/>
          </a:p>
          <a:p>
            <a:pPr marL="0" indent="0">
              <a:buFont typeface="Arial" charset="0"/>
              <a:buNone/>
            </a:pPr>
            <a:endParaRPr lang="en-GB" sz="2177" dirty="0"/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3168927" y="620688"/>
            <a:ext cx="5952554" cy="6132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b="1" dirty="0" smtClean="0"/>
              <a:t>Importante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68134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/>
          </p:cNvSpPr>
          <p:nvPr/>
        </p:nvSpPr>
        <p:spPr>
          <a:xfrm>
            <a:off x="3204611" y="196361"/>
            <a:ext cx="5952554" cy="6132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b="1" dirty="0" smtClean="0"/>
              <a:t>En Costa Rica </a:t>
            </a:r>
            <a:endParaRPr lang="es-MX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D08EA7D-B090-4CF2-B8AF-6891CF2F8766}"/>
              </a:ext>
            </a:extLst>
          </p:cNvPr>
          <p:cNvSpPr txBox="1">
            <a:spLocks/>
          </p:cNvSpPr>
          <p:nvPr/>
        </p:nvSpPr>
        <p:spPr>
          <a:xfrm>
            <a:off x="179512" y="1233916"/>
            <a:ext cx="8280920" cy="5291428"/>
          </a:xfrm>
          <a:prstGeom prst="rect">
            <a:avLst/>
          </a:prstGeom>
        </p:spPr>
        <p:txBody>
          <a:bodyPr>
            <a:normAutofit/>
          </a:bodyPr>
          <a:lstStyle>
            <a:lvl1pPr marL="227807" indent="-227807" algn="l" defTabSz="913607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24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1pPr>
            <a:lvl2pPr marL="6850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20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2pPr>
            <a:lvl3pPr marL="1142206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8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3pPr>
            <a:lvl4pPr marL="15994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6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4pPr>
            <a:lvl5pPr marL="2056607" indent="-227807" algn="l" defTabSz="913607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20000"/>
              <a:buFont typeface="Arial" charset="0"/>
              <a:buChar char="•"/>
              <a:defRPr lang="en-US" sz="1600" b="0" i="0" kern="1200" dirty="0">
                <a:solidFill>
                  <a:schemeClr val="tx1"/>
                </a:solidFill>
                <a:latin typeface="+mn-lt"/>
                <a:ea typeface="Helvetica" charset="-52"/>
                <a:cs typeface="Helvetica" charset="-52"/>
              </a:defRPr>
            </a:lvl5pPr>
            <a:lvl6pPr marL="2514097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GB" sz="2177" dirty="0" smtClean="0"/>
              <a:t> </a:t>
            </a:r>
            <a:r>
              <a:rPr lang="en-GB" sz="2177" dirty="0" err="1" smtClean="0"/>
              <a:t>Agregados</a:t>
            </a:r>
            <a:r>
              <a:rPr lang="en-GB" sz="2177" dirty="0" smtClean="0"/>
              <a:t> del SHA2011.</a:t>
            </a:r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  <a:p>
            <a:pPr>
              <a:buFont typeface="Wingdings" panose="05000000000000000000" pitchFamily="2" charset="2"/>
              <a:buChar char="v"/>
            </a:pP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  <a:p>
            <a:pPr marL="0" indent="0">
              <a:buNone/>
            </a:pPr>
            <a:endParaRPr lang="en-GB" sz="2177" dirty="0"/>
          </a:p>
          <a:p>
            <a:pPr marL="0" indent="0">
              <a:buNone/>
            </a:pPr>
            <a:endParaRPr lang="en-GB" sz="2177" dirty="0"/>
          </a:p>
          <a:p>
            <a:pPr>
              <a:buFont typeface="Wingdings" panose="05000000000000000000" pitchFamily="2" charset="2"/>
              <a:buChar char="v"/>
            </a:pPr>
            <a:r>
              <a:rPr lang="en-GB" sz="2177" dirty="0" smtClean="0"/>
              <a:t> </a:t>
            </a:r>
            <a:r>
              <a:rPr lang="en-GB" sz="2177" dirty="0" err="1" smtClean="0"/>
              <a:t>Gasto</a:t>
            </a:r>
            <a:r>
              <a:rPr lang="en-GB" sz="2177" dirty="0" smtClean="0"/>
              <a:t> </a:t>
            </a:r>
            <a:r>
              <a:rPr lang="en-GB" sz="2177" dirty="0" err="1" smtClean="0"/>
              <a:t>por</a:t>
            </a:r>
            <a:r>
              <a:rPr lang="en-GB" sz="2177" dirty="0" smtClean="0"/>
              <a:t> </a:t>
            </a:r>
            <a:r>
              <a:rPr lang="en-GB" sz="2177" dirty="0" err="1" smtClean="0"/>
              <a:t>proveedor</a:t>
            </a:r>
            <a:r>
              <a:rPr lang="en-GB" sz="2177" dirty="0" smtClean="0"/>
              <a:t> y </a:t>
            </a:r>
            <a:r>
              <a:rPr lang="en-GB" sz="2177" dirty="0" err="1" smtClean="0"/>
              <a:t>función</a:t>
            </a:r>
            <a:r>
              <a:rPr lang="en-GB" sz="2177" dirty="0" smtClean="0"/>
              <a:t>. </a:t>
            </a:r>
          </a:p>
          <a:p>
            <a:pPr marL="0" indent="0">
              <a:buNone/>
            </a:pP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2177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0953" y="1052736"/>
            <a:ext cx="3096344" cy="215061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3521057"/>
            <a:ext cx="4930714" cy="321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50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10208</TotalTime>
  <Words>970</Words>
  <Application>Microsoft Office PowerPoint</Application>
  <PresentationFormat>Presentación en pantalla (4:3)</PresentationFormat>
  <Paragraphs>197</Paragraphs>
  <Slides>26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7" baseType="lpstr">
      <vt:lpstr>ＭＳ Ｐゴシック</vt:lpstr>
      <vt:lpstr>Arial</vt:lpstr>
      <vt:lpstr>Arial Rounded MT Bold</vt:lpstr>
      <vt:lpstr>Bell Gothic Std Black</vt:lpstr>
      <vt:lpstr>Calibri</vt:lpstr>
      <vt:lpstr>Calibri Light</vt:lpstr>
      <vt:lpstr>Helvetica</vt:lpstr>
      <vt:lpstr>Oswald</vt:lpstr>
      <vt:lpstr>Tahoma</vt:lpstr>
      <vt:lpstr>Wingdings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Extensión de la cobertura: Oportunidades y desafíos de Costa Rica</dc:title>
  <dc:creator>Laura López Carmona</dc:creator>
  <cp:lastModifiedBy>Invitado</cp:lastModifiedBy>
  <cp:revision>836</cp:revision>
  <dcterms:created xsi:type="dcterms:W3CDTF">2016-04-09T00:46:54Z</dcterms:created>
  <dcterms:modified xsi:type="dcterms:W3CDTF">2020-11-25T21:36:12Z</dcterms:modified>
</cp:coreProperties>
</file>