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7772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7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4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1pPr>
            <a:lvl2pPr lvl="1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2pPr>
            <a:lvl3pPr lvl="2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3pPr>
            <a:lvl4pPr lvl="3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4pPr>
            <a:lvl5pPr lvl="4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5pPr>
            <a:lvl6pPr lvl="5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6pPr>
            <a:lvl7pPr lvl="6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7pPr>
            <a:lvl8pPr lvl="7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8pPr>
            <a:lvl9pPr lvl="8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1pPr>
            <a:lvl2pPr lvl="1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2pPr>
            <a:lvl3pPr lvl="2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3pPr>
            <a:lvl4pPr lvl="3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4pPr>
            <a:lvl5pPr lvl="4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5pPr>
            <a:lvl6pPr lvl="5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6pPr>
            <a:lvl7pPr lvl="6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7pPr>
            <a:lvl8pPr lvl="7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8pPr>
            <a:lvl9pPr lvl="8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 algn="ctr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1pPr>
            <a:lvl2pPr lvl="1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2pPr>
            <a:lvl3pPr lvl="2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3pPr>
            <a:lvl4pPr lvl="3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4pPr>
            <a:lvl5pPr lvl="4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5pPr>
            <a:lvl6pPr lvl="5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6pPr>
            <a:lvl7pPr lvl="6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7pPr>
            <a:lvl8pPr lvl="7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8pPr>
            <a:lvl9pPr lvl="8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1pPr>
            <a:lvl2pPr lvl="1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2pPr>
            <a:lvl3pPr lvl="2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3pPr>
            <a:lvl4pPr lvl="3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4pPr>
            <a:lvl5pPr lvl="4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5pPr>
            <a:lvl6pPr lvl="5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6pPr>
            <a:lvl7pPr lvl="6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7pPr>
            <a:lvl8pPr lvl="7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8pPr>
            <a:lvl9pPr lvl="8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1pPr>
            <a:lvl2pPr lvl="1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2pPr>
            <a:lvl3pPr lvl="2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3pPr>
            <a:lvl4pPr lvl="3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4pPr>
            <a:lvl5pPr lvl="4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5pPr>
            <a:lvl6pPr lvl="5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6pPr>
            <a:lvl7pPr lvl="6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7pPr>
            <a:lvl8pPr lvl="7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8pPr>
            <a:lvl9pPr lvl="8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1pPr>
            <a:lvl2pPr lvl="1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2pPr>
            <a:lvl3pPr lvl="2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3pPr>
            <a:lvl4pPr lvl="3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4pPr>
            <a:lvl5pPr lvl="4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5pPr>
            <a:lvl6pPr lvl="5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6pPr>
            <a:lvl7pPr lvl="6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7pPr>
            <a:lvl8pPr lvl="7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8pPr>
            <a:lvl9pPr lvl="8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27"/>
              <a:buNone/>
              <a:defRPr sz="2227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27"/>
              <a:buChar char="●"/>
              <a:defRPr sz="2227">
                <a:solidFill>
                  <a:schemeClr val="dk2"/>
                </a:solidFill>
              </a:defRPr>
            </a:lvl1pPr>
            <a:lvl2pPr marL="914400" lvl="1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2pPr>
            <a:lvl3pPr marL="1371600" lvl="2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3pPr>
            <a:lvl4pPr marL="1828800" lvl="3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4pPr>
            <a:lvl5pPr marL="2286000" lvl="4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5pPr>
            <a:lvl6pPr marL="2743200" lvl="5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6pPr>
            <a:lvl7pPr marL="3200400" lvl="6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7pPr>
            <a:lvl8pPr marL="3657600" lvl="7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8pPr>
            <a:lvl9pPr marL="4114800" lvl="8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37">
                <a:solidFill>
                  <a:schemeClr val="dk2"/>
                </a:solidFill>
              </a:defRPr>
            </a:lvl1pPr>
            <a:lvl2pPr lvl="1" algn="r">
              <a:buNone/>
              <a:defRPr sz="1237">
                <a:solidFill>
                  <a:schemeClr val="dk2"/>
                </a:solidFill>
              </a:defRPr>
            </a:lvl2pPr>
            <a:lvl3pPr lvl="2" algn="r">
              <a:buNone/>
              <a:defRPr sz="1237">
                <a:solidFill>
                  <a:schemeClr val="dk2"/>
                </a:solidFill>
              </a:defRPr>
            </a:lvl3pPr>
            <a:lvl4pPr lvl="3" algn="r">
              <a:buNone/>
              <a:defRPr sz="1237">
                <a:solidFill>
                  <a:schemeClr val="dk2"/>
                </a:solidFill>
              </a:defRPr>
            </a:lvl4pPr>
            <a:lvl5pPr lvl="4" algn="r">
              <a:buNone/>
              <a:defRPr sz="1237">
                <a:solidFill>
                  <a:schemeClr val="dk2"/>
                </a:solidFill>
              </a:defRPr>
            </a:lvl5pPr>
            <a:lvl6pPr lvl="5" algn="r">
              <a:buNone/>
              <a:defRPr sz="1237">
                <a:solidFill>
                  <a:schemeClr val="dk2"/>
                </a:solidFill>
              </a:defRPr>
            </a:lvl6pPr>
            <a:lvl7pPr lvl="6" algn="r">
              <a:buNone/>
              <a:defRPr sz="1237">
                <a:solidFill>
                  <a:schemeClr val="dk2"/>
                </a:solidFill>
              </a:defRPr>
            </a:lvl7pPr>
            <a:lvl8pPr lvl="7" algn="r">
              <a:buNone/>
              <a:defRPr sz="1237">
                <a:solidFill>
                  <a:schemeClr val="dk2"/>
                </a:solidFill>
              </a:defRPr>
            </a:lvl8pPr>
            <a:lvl9pPr lvl="8" algn="r">
              <a:buNone/>
              <a:defRPr sz="1237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misalud.go.cr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ie M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511894"/>
            <a:ext cx="7772401" cy="5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Ministerio de Salud versiones_col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2575" y="233525"/>
            <a:ext cx="2787251" cy="9295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346500" y="1301825"/>
            <a:ext cx="7079400" cy="1414200"/>
          </a:xfrm>
          <a:prstGeom prst="rect">
            <a:avLst/>
          </a:prstGeom>
          <a:solidFill>
            <a:srgbClr val="1646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474072" y="1563131"/>
            <a:ext cx="31002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s-CR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JUAN CARLOS ESQUIVEL SÁNCHEZ </a:t>
            </a:r>
            <a:endParaRPr sz="124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219932" y="1402246"/>
            <a:ext cx="1104600" cy="120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466675" y="1888247"/>
            <a:ext cx="32643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juancarlos.esquivel@</a:t>
            </a:r>
            <a:r>
              <a:rPr lang="es-419" sz="1240" i="1" dirty="0">
                <a:solidFill>
                  <a:schemeClr val="lt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misalud.go.cr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Teléfono: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40035117- Extensión 5117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Código médico: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9003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48775" y="3017325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endParaRPr lang="es-CR" dirty="0"/>
          </a:p>
          <a:p>
            <a:r>
              <a:rPr lang="es-MX" b="1" dirty="0">
                <a:solidFill>
                  <a:srgbClr val="021A53"/>
                </a:solidFill>
                <a:latin typeface="Times New Roman"/>
                <a:cs typeface="Times New Roman"/>
              </a:rPr>
              <a:t>MINISTERIO DE SALUD DE COSTA RICA </a:t>
            </a:r>
            <a:endParaRPr lang="es-MX" b="1" dirty="0"/>
          </a:p>
          <a:p>
            <a:r>
              <a:rPr lang="es-MX" sz="1200" b="1" dirty="0">
                <a:solidFill>
                  <a:srgbClr val="021A53"/>
                </a:solidFill>
                <a:latin typeface="Times New Roman"/>
                <a:cs typeface="Times New Roman"/>
              </a:rPr>
              <a:t>Viceministro de Salud </a:t>
            </a:r>
          </a:p>
          <a:p>
            <a:r>
              <a:rPr lang="es-MX" sz="1200" dirty="0">
                <a:solidFill>
                  <a:srgbClr val="021A53"/>
                </a:solidFill>
                <a:latin typeface="Times New Roman"/>
                <a:cs typeface="Times New Roman"/>
              </a:rPr>
              <a:t>2026 – Actualidad </a:t>
            </a:r>
          </a:p>
          <a:p>
            <a:endParaRPr lang="es-MX" b="1" dirty="0">
              <a:solidFill>
                <a:srgbClr val="021A53"/>
              </a:solidFill>
              <a:latin typeface="Times New Roman"/>
              <a:cs typeface="Times New Roman"/>
            </a:endParaRPr>
          </a:p>
          <a:p>
            <a:r>
              <a:rPr lang="es-MX" b="1" dirty="0">
                <a:solidFill>
                  <a:srgbClr val="021A53"/>
                </a:solidFill>
                <a:latin typeface="Times New Roman"/>
                <a:cs typeface="Times New Roman"/>
              </a:rPr>
              <a:t>CENTRO DESARROLLO ESTRATEGICO  E INFORMACIÓN EN SALUD Y SEGURIDAD SOCIAL</a:t>
            </a:r>
            <a:endParaRPr lang="es-CR" b="1" dirty="0">
              <a:solidFill>
                <a:srgbClr val="021A53"/>
              </a:solidFill>
              <a:latin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Director Ejecutivo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2018 –2026 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419"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es-419" sz="1200" b="1" dirty="0">
                <a:solidFill>
                  <a:srgbClr val="021A53"/>
                </a:solidFill>
                <a:latin typeface="Times New Roman"/>
                <a:cs typeface="Times New Roman"/>
                <a:sym typeface="Times New Roman"/>
              </a:rPr>
              <a:t>Director Ejecutivo – CENDEISSS, Caja Costarricense de Seguro Social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 –2018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</a:t>
            </a:r>
            <a:r>
              <a:rPr lang="es-419" sz="1200" b="1" dirty="0">
                <a:solidFill>
                  <a:srgbClr val="021A53"/>
                </a:solidFill>
                <a:latin typeface="Times New Roman"/>
                <a:cs typeface="Times New Roman"/>
                <a:sym typeface="Times New Roman"/>
              </a:rPr>
              <a:t>fe de Subárea de Posgrado y Campos Clínicos – CENDEISSS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2013 – 2016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928050" y="3044991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R"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es-419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HOSPITAL CLINICA BIBLICA</a:t>
            </a:r>
          </a:p>
          <a:p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Medicina General Atención Primaria 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2007-2010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3747532" y="1508762"/>
            <a:ext cx="0" cy="1001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3"/>
          <p:cNvSpPr txBox="1"/>
          <p:nvPr/>
        </p:nvSpPr>
        <p:spPr>
          <a:xfrm>
            <a:off x="3928050" y="1533854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Fecha de nacimiento: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40" i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r>
              <a:rPr lang="es-419" sz="1240" i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octubre - 1978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938188" y="2005142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Cédula: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5-0307-0556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DFAF17-74B7-4AC1-3649-CB2A10B18F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071" y="1402246"/>
            <a:ext cx="1145146" cy="12297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d7dde-a818-4520-badf-d02efaabaa18">
      <Terms xmlns="http://schemas.microsoft.com/office/infopath/2007/PartnerControls"/>
    </lcf76f155ced4ddcb4097134ff3c332f>
    <TaxCatchAll xmlns="eae225b5-53a6-4b69-be5f-a92fedf9fd9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13615DD786BA46822F7726B6291CA8" ma:contentTypeVersion="16" ma:contentTypeDescription="Crear nuevo documento." ma:contentTypeScope="" ma:versionID="ae6899f3c8f217a0f0e1c56de3fde834">
  <xsd:schema xmlns:xsd="http://www.w3.org/2001/XMLSchema" xmlns:xs="http://www.w3.org/2001/XMLSchema" xmlns:p="http://schemas.microsoft.com/office/2006/metadata/properties" xmlns:ns2="c61d7dde-a818-4520-badf-d02efaabaa18" xmlns:ns3="eae225b5-53a6-4b69-be5f-a92fedf9fd97" targetNamespace="http://schemas.microsoft.com/office/2006/metadata/properties" ma:root="true" ma:fieldsID="1d207433778a6d2ddef75d0804ca1a1e" ns2:_="" ns3:_="">
    <xsd:import namespace="c61d7dde-a818-4520-badf-d02efaabaa18"/>
    <xsd:import namespace="eae225b5-53a6-4b69-be5f-a92fedf9f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d7dde-a818-4520-badf-d02efaaba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225b5-53a6-4b69-be5f-a92fedf9fd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cfd782-e98b-4134-ac01-c3d224c14d8b}" ma:internalName="TaxCatchAll" ma:showField="CatchAllData" ma:web="eae225b5-53a6-4b69-be5f-a92fedf9fd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4D6260-82F3-4696-9F32-6BED996FB6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0A7BCC-C29D-470F-A7BB-3998CE7DC43F}">
  <ds:schemaRefs>
    <ds:schemaRef ds:uri="http://schemas.microsoft.com/office/2006/metadata/properties"/>
    <ds:schemaRef ds:uri="http://schemas.microsoft.com/office/infopath/2007/PartnerControls"/>
    <ds:schemaRef ds:uri="c61d7dde-a818-4520-badf-d02efaabaa18"/>
    <ds:schemaRef ds:uri="eae225b5-53a6-4b69-be5f-a92fedf9fd97"/>
  </ds:schemaRefs>
</ds:datastoreItem>
</file>

<file path=customXml/itemProps3.xml><?xml version="1.0" encoding="utf-8"?>
<ds:datastoreItem xmlns:ds="http://schemas.openxmlformats.org/officeDocument/2006/customXml" ds:itemID="{08C10931-D5DC-4645-92D4-8FBC45C68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d7dde-a818-4520-badf-d02efaabaa18"/>
    <ds:schemaRef ds:uri="eae225b5-53a6-4b69-be5f-a92fedf9f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97</Words>
  <Application>Microsoft Office PowerPoint</Application>
  <PresentationFormat>Personalizado</PresentationFormat>
  <Paragraphs>28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Simple Light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Daniela Ramirez Najar</dc:creator>
  <cp:lastModifiedBy>Natalia Chaves Céspedes</cp:lastModifiedBy>
  <cp:revision>5</cp:revision>
  <dcterms:modified xsi:type="dcterms:W3CDTF">2026-06-02T21:51:24Z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0x0101007A13615DD786BA46822F7726B6291CA8</vt:lpwstr>
  </property>
</Properties>
</file>