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7" r:id="rId6"/>
    <p:sldId id="260" r:id="rId7"/>
    <p:sldId id="263" r:id="rId8"/>
    <p:sldId id="264" r:id="rId9"/>
    <p:sldId id="266" r:id="rId10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4" roundtripDataSignature="AMtx7mj1eODDOPDoEOzfiyAoopqUW6qrV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905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878" y="8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" name="Google Shape;5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1e80f0c3a4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1e80f0c3a4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" name="Google Shape;5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515960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5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5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4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4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6" name="Google Shape;16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7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" name="Google Shape;19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8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0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10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1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2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12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12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12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3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53AF59-F2CD-C111-9A71-72E37DBDE623}"/>
              </a:ext>
            </a:extLst>
          </p:cNvPr>
          <p:cNvSpPr txBox="1">
            <a:spLocks/>
          </p:cNvSpPr>
          <p:nvPr/>
        </p:nvSpPr>
        <p:spPr>
          <a:xfrm>
            <a:off x="550940" y="1068224"/>
            <a:ext cx="8332677" cy="10596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spcBef>
                <a:spcPts val="1500"/>
              </a:spcBef>
              <a:defRPr sz="2100"/>
            </a:pPr>
            <a:br>
              <a:rPr lang="es-ES" sz="1800" dirty="0"/>
            </a:br>
            <a:r>
              <a:rPr lang="es-ES" sz="1800" b="1" dirty="0">
                <a:solidFill>
                  <a:srgbClr val="182951"/>
                </a:solidFill>
                <a:sym typeface="Calibri"/>
              </a:rPr>
              <a:t>Comisión de Enlace Salud, Industria y Comercio​</a:t>
            </a:r>
            <a:br>
              <a:rPr lang="es-ES" sz="1800" b="1" dirty="0">
                <a:solidFill>
                  <a:srgbClr val="182951"/>
                </a:solidFill>
                <a:sym typeface="Calibri"/>
              </a:rPr>
            </a:br>
            <a:r>
              <a:rPr lang="es-ES" sz="1800" b="1" dirty="0">
                <a:solidFill>
                  <a:srgbClr val="182951"/>
                </a:solidFill>
                <a:sym typeface="Calibri"/>
              </a:rPr>
              <a:t>(COESAINCO DE N°38894-S)</a:t>
            </a:r>
            <a:br>
              <a:rPr lang="es-ES" sz="1800" b="1" dirty="0">
                <a:latin typeface="+mj-lt"/>
                <a:ea typeface="+mj-ea"/>
                <a:cs typeface="+mj-cs"/>
                <a:sym typeface="Calibri"/>
              </a:rPr>
            </a:br>
            <a:endParaRPr lang="es-ES" sz="1800" b="1" dirty="0"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3" name="Marcador de contenido 5">
            <a:extLst>
              <a:ext uri="{FF2B5EF4-FFF2-40B4-BE49-F238E27FC236}">
                <a16:creationId xmlns:a16="http://schemas.microsoft.com/office/drawing/2014/main" id="{1E6528BA-B65D-5FDA-A62B-99ACB626658E}"/>
              </a:ext>
            </a:extLst>
          </p:cNvPr>
          <p:cNvSpPr txBox="1">
            <a:spLocks/>
          </p:cNvSpPr>
          <p:nvPr/>
        </p:nvSpPr>
        <p:spPr>
          <a:xfrm>
            <a:off x="509220" y="2377825"/>
            <a:ext cx="8125560" cy="14827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lnSpc>
                <a:spcPct val="150000"/>
              </a:lnSpc>
              <a:buSzTx/>
              <a:defRPr sz="2000"/>
            </a:pPr>
            <a:r>
              <a:rPr lang="es-ES" sz="1400" dirty="0"/>
              <a:t>Dra. Xiomara Vega Cruz </a:t>
            </a:r>
            <a:br>
              <a:rPr lang="es-ES" sz="1400" dirty="0"/>
            </a:br>
            <a:r>
              <a:rPr lang="es-ES" sz="1400" b="1" dirty="0"/>
              <a:t>Dirección de Regulación Productos de Interés Sanitario </a:t>
            </a:r>
            <a:r>
              <a:rPr lang="es-ES" sz="1400" dirty="0"/>
              <a:t>​</a:t>
            </a:r>
            <a:br>
              <a:rPr lang="es-ES" sz="1400" dirty="0"/>
            </a:br>
            <a:r>
              <a:rPr lang="es-ES" sz="1400" b="1" dirty="0"/>
              <a:t>03 de Noviembre 2023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8BA623-B74F-641B-1C5C-2C46A841296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8935" y="1998662"/>
            <a:ext cx="8521700" cy="573088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>
              <a:defRPr sz="2800" b="1">
                <a:latin typeface="+mj-lt"/>
                <a:ea typeface="+mj-ea"/>
                <a:cs typeface="+mj-cs"/>
                <a:sym typeface="Calibri"/>
              </a:defRPr>
            </a:pPr>
            <a:r>
              <a:rPr sz="2000" dirty="0" err="1"/>
              <a:t>Aprobación</a:t>
            </a:r>
            <a:r>
              <a:rPr sz="2000" dirty="0"/>
              <a:t> de la Agenda para la </a:t>
            </a:r>
            <a:r>
              <a:rPr sz="2000" dirty="0" err="1"/>
              <a:t>Sesión</a:t>
            </a:r>
            <a:r>
              <a:rPr sz="2000" dirty="0"/>
              <a:t> </a:t>
            </a:r>
            <a:r>
              <a:rPr sz="2000" dirty="0" err="1"/>
              <a:t>Ordinaria</a:t>
            </a:r>
            <a:r>
              <a:rPr sz="2000" dirty="0"/>
              <a:t> No. 0</a:t>
            </a:r>
            <a:r>
              <a:rPr lang="es-419" sz="2000" dirty="0"/>
              <a:t>6</a:t>
            </a:r>
            <a:r>
              <a:rPr sz="2000" dirty="0"/>
              <a:t>-2023 </a:t>
            </a:r>
            <a:br>
              <a:rPr sz="2000" dirty="0"/>
            </a:br>
            <a:endParaRPr sz="2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1">
            <a:extLst>
              <a:ext uri="{FF2B5EF4-FFF2-40B4-BE49-F238E27FC236}">
                <a16:creationId xmlns:a16="http://schemas.microsoft.com/office/drawing/2014/main" id="{03D7C069-8955-EF2E-D856-FBF2C1901CB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11150" y="1410908"/>
            <a:ext cx="8521700" cy="26960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 marL="806450" indent="-349250" algn="just">
              <a:lnSpc>
                <a:spcPct val="170000"/>
              </a:lnSpc>
              <a:buFont typeface="Wingdings" panose="05000000000000000000" pitchFamily="2" charset="2"/>
              <a:buChar char="Ø"/>
              <a:tabLst>
                <a:tab pos="896938" algn="l"/>
              </a:tabLst>
            </a:pPr>
            <a:r>
              <a:rPr sz="1200" dirty="0"/>
              <a:t>Bienvenida  ​​</a:t>
            </a:r>
          </a:p>
          <a:p>
            <a:pPr marL="806450" indent="-349250" algn="just">
              <a:lnSpc>
                <a:spcPct val="170000"/>
              </a:lnSpc>
              <a:buFont typeface="Wingdings" panose="05000000000000000000" pitchFamily="2" charset="2"/>
              <a:buChar char="Ø"/>
              <a:tabLst>
                <a:tab pos="896938" algn="l"/>
              </a:tabLst>
            </a:pPr>
            <a:r>
              <a:rPr lang="es-CR" sz="1200" dirty="0"/>
              <a:t>Capítulo</a:t>
            </a:r>
            <a:r>
              <a:rPr sz="1200" dirty="0"/>
              <a:t> I. </a:t>
            </a:r>
            <a:r>
              <a:rPr lang="es-CR" sz="1200" dirty="0"/>
              <a:t>Presentación</a:t>
            </a:r>
            <a:r>
              <a:rPr sz="1200" dirty="0"/>
              <a:t> y co</a:t>
            </a:r>
            <a:r>
              <a:rPr lang="es-CR" sz="1200" dirty="0" err="1"/>
              <a:t>mprobación</a:t>
            </a:r>
            <a:r>
              <a:rPr sz="1200" dirty="0"/>
              <a:t> del </a:t>
            </a:r>
            <a:r>
              <a:rPr sz="1200" dirty="0" err="1"/>
              <a:t>Quórum</a:t>
            </a:r>
            <a:endParaRPr sz="1200" dirty="0"/>
          </a:p>
          <a:p>
            <a:pPr marL="806450" indent="-349250" algn="just">
              <a:lnSpc>
                <a:spcPct val="170000"/>
              </a:lnSpc>
              <a:buFont typeface="Wingdings" panose="05000000000000000000" pitchFamily="2" charset="2"/>
              <a:buChar char="Ø"/>
              <a:tabLst>
                <a:tab pos="896938" algn="l"/>
              </a:tabLst>
            </a:pPr>
            <a:r>
              <a:rPr lang="es-CR" sz="1200" dirty="0"/>
              <a:t>Capítulo</a:t>
            </a:r>
            <a:r>
              <a:rPr sz="1200" dirty="0"/>
              <a:t> II: </a:t>
            </a:r>
            <a:r>
              <a:rPr lang="es-CR" sz="1200" dirty="0"/>
              <a:t>Aprobación</a:t>
            </a:r>
            <a:r>
              <a:rPr sz="1200" dirty="0"/>
              <a:t> de la Agenda para la </a:t>
            </a:r>
            <a:r>
              <a:rPr lang="es-CR" sz="1200" dirty="0"/>
              <a:t>Sesión</a:t>
            </a:r>
            <a:r>
              <a:rPr sz="1200" dirty="0"/>
              <a:t> </a:t>
            </a:r>
            <a:r>
              <a:rPr sz="1200" dirty="0" err="1"/>
              <a:t>Ordinaria</a:t>
            </a:r>
            <a:r>
              <a:rPr sz="1200" dirty="0"/>
              <a:t> No. 0</a:t>
            </a:r>
            <a:r>
              <a:rPr lang="es-419" sz="1200" dirty="0"/>
              <a:t>6</a:t>
            </a:r>
            <a:r>
              <a:rPr sz="1200" dirty="0"/>
              <a:t>-2023 </a:t>
            </a:r>
          </a:p>
          <a:p>
            <a:pPr marL="806450" indent="-349250" algn="just">
              <a:lnSpc>
                <a:spcPct val="170000"/>
              </a:lnSpc>
              <a:buFont typeface="Wingdings" panose="05000000000000000000" pitchFamily="2" charset="2"/>
              <a:buChar char="Ø"/>
              <a:tabLst>
                <a:tab pos="896938" algn="l"/>
              </a:tabLst>
            </a:pPr>
            <a:r>
              <a:rPr sz="1200" dirty="0" err="1"/>
              <a:t>Capítulo</a:t>
            </a:r>
            <a:r>
              <a:rPr sz="1200" dirty="0"/>
              <a:t> III:  </a:t>
            </a:r>
            <a:r>
              <a:rPr lang="es-419" sz="1200" dirty="0"/>
              <a:t>Aprobación del acta de la Sesión 05-2023</a:t>
            </a:r>
          </a:p>
          <a:p>
            <a:pPr marL="806450" indent="-349250" algn="just">
              <a:lnSpc>
                <a:spcPct val="170000"/>
              </a:lnSpc>
              <a:buFont typeface="Wingdings" panose="05000000000000000000" pitchFamily="2" charset="2"/>
              <a:buChar char="Ø"/>
              <a:tabLst>
                <a:tab pos="896938" algn="l"/>
              </a:tabLst>
            </a:pPr>
            <a:r>
              <a:rPr lang="es-419" sz="1200" dirty="0"/>
              <a:t>Capítulo IV. Seguimiento de compromisos adquiridos en la  sesión 05- 2023</a:t>
            </a:r>
          </a:p>
          <a:p>
            <a:pPr marL="806450" indent="-349250" algn="just">
              <a:lnSpc>
                <a:spcPct val="170000"/>
              </a:lnSpc>
              <a:buFont typeface="Wingdings" panose="05000000000000000000" pitchFamily="2" charset="2"/>
              <a:buChar char="Ø"/>
              <a:tabLst>
                <a:tab pos="896938" algn="l"/>
              </a:tabLst>
            </a:pPr>
            <a:r>
              <a:rPr sz="1200" dirty="0" err="1"/>
              <a:t>Capítulo</a:t>
            </a:r>
            <a:r>
              <a:rPr sz="1200" dirty="0"/>
              <a:t> V</a:t>
            </a:r>
            <a:r>
              <a:rPr lang="es-419" sz="1200" dirty="0"/>
              <a:t>:</a:t>
            </a:r>
            <a:r>
              <a:rPr sz="1200" dirty="0"/>
              <a:t>  </a:t>
            </a:r>
            <a:r>
              <a:rPr lang="es-ES" sz="1200" dirty="0"/>
              <a:t>Comentarios al oficio MS-DRPIS-UR-2793-2023 tiempos de atención de trámites</a:t>
            </a:r>
          </a:p>
          <a:p>
            <a:pPr marL="806450" indent="-349250" algn="just">
              <a:lnSpc>
                <a:spcPct val="170000"/>
              </a:lnSpc>
              <a:buFont typeface="Wingdings" panose="05000000000000000000" pitchFamily="2" charset="2"/>
              <a:buChar char="Ø"/>
              <a:tabLst>
                <a:tab pos="896938" algn="l"/>
              </a:tabLst>
            </a:pPr>
            <a:r>
              <a:rPr sz="1200" dirty="0" err="1"/>
              <a:t>Asuntos</a:t>
            </a:r>
            <a:r>
              <a:rPr sz="1200" dirty="0"/>
              <a:t> </a:t>
            </a:r>
            <a:r>
              <a:rPr sz="1200" dirty="0" err="1"/>
              <a:t>varios</a:t>
            </a:r>
            <a:r>
              <a:rPr sz="1200" dirty="0"/>
              <a:t>. ​​</a:t>
            </a:r>
          </a:p>
          <a:p>
            <a:pPr marL="806450" indent="-349250" algn="just">
              <a:lnSpc>
                <a:spcPct val="170000"/>
              </a:lnSpc>
              <a:buFont typeface="Wingdings" panose="05000000000000000000" pitchFamily="2" charset="2"/>
              <a:buChar char="Ø"/>
              <a:tabLst>
                <a:tab pos="896938" algn="l"/>
              </a:tabLst>
            </a:pPr>
            <a:r>
              <a:rPr sz="1200" dirty="0"/>
              <a:t>    1. Fecha </a:t>
            </a:r>
            <a:r>
              <a:rPr lang="es-CR" sz="1200" dirty="0"/>
              <a:t>próxima</a:t>
            </a:r>
            <a:r>
              <a:rPr sz="1200" dirty="0"/>
              <a:t> </a:t>
            </a:r>
            <a:r>
              <a:rPr sz="1200" dirty="0" err="1"/>
              <a:t>reunión</a:t>
            </a:r>
            <a:r>
              <a:rPr sz="1200" dirty="0"/>
              <a:t> </a:t>
            </a:r>
            <a:r>
              <a:rPr lang="es-419" sz="1200" dirty="0"/>
              <a:t> </a:t>
            </a:r>
            <a:r>
              <a:rPr lang="es-CR" sz="1200" dirty="0"/>
              <a:t>08 de Diciembre </a:t>
            </a:r>
            <a:endParaRPr sz="1200" dirty="0"/>
          </a:p>
        </p:txBody>
      </p:sp>
    </p:spTree>
    <p:extLst>
      <p:ext uri="{BB962C8B-B14F-4D97-AF65-F5344CB8AC3E}">
        <p14:creationId xmlns:p14="http://schemas.microsoft.com/office/powerpoint/2010/main" val="9520152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14C0415-A0A6-A1C2-D103-3D0B8E7DA6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3673" y="1691119"/>
            <a:ext cx="6456653" cy="572700"/>
          </a:xfrm>
        </p:spPr>
        <p:txBody>
          <a:bodyPr>
            <a:normAutofit fontScale="90000"/>
          </a:bodyPr>
          <a:lstStyle/>
          <a:p>
            <a:r>
              <a:rPr lang="es-ES" b="1" dirty="0"/>
              <a:t>Aprobación del acta de la Sesión 05-2023</a:t>
            </a:r>
            <a:endParaRPr lang="es-CR" b="1" dirty="0"/>
          </a:p>
        </p:txBody>
      </p:sp>
    </p:spTree>
    <p:extLst>
      <p:ext uri="{BB962C8B-B14F-4D97-AF65-F5344CB8AC3E}">
        <p14:creationId xmlns:p14="http://schemas.microsoft.com/office/powerpoint/2010/main" val="31891976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>
            <a:extLst>
              <a:ext uri="{FF2B5EF4-FFF2-40B4-BE49-F238E27FC236}">
                <a16:creationId xmlns:a16="http://schemas.microsoft.com/office/drawing/2014/main" id="{480961A5-9099-C252-5A58-94B29CCD7C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7691" y="1663700"/>
            <a:ext cx="8521700" cy="573088"/>
          </a:xfrm>
        </p:spPr>
        <p:txBody>
          <a:bodyPr>
            <a:noAutofit/>
          </a:bodyPr>
          <a:lstStyle/>
          <a:p>
            <a:pPr algn="ctr"/>
            <a:r>
              <a:rPr lang="es-ES" sz="2400" b="1" dirty="0">
                <a:latin typeface="+mj-lt"/>
                <a:ea typeface="+mj-ea"/>
                <a:cs typeface="+mj-cs"/>
              </a:rPr>
              <a:t>Seguimiento de compromisos adquiridos en la sesión 05- 2023</a:t>
            </a:r>
            <a:endParaRPr lang="es-CR" sz="2400" dirty="0"/>
          </a:p>
        </p:txBody>
      </p:sp>
    </p:spTree>
    <p:extLst>
      <p:ext uri="{BB962C8B-B14F-4D97-AF65-F5344CB8AC3E}">
        <p14:creationId xmlns:p14="http://schemas.microsoft.com/office/powerpoint/2010/main" val="33930372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7F29C37-E4EB-F7EB-32C9-5A2E077158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2151529"/>
            <a:ext cx="8222700" cy="2417346"/>
          </a:xfrm>
        </p:spPr>
        <p:txBody>
          <a:bodyPr>
            <a:normAutofit/>
          </a:bodyPr>
          <a:lstStyle/>
          <a:p>
            <a:endParaRPr lang="es-CR" sz="2500" dirty="0">
              <a:solidFill>
                <a:schemeClr val="dk1"/>
              </a:solidFill>
            </a:endParaRPr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61C847E4-6C6A-F16C-99E1-F70C71C83F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2687839"/>
              </p:ext>
            </p:extLst>
          </p:nvPr>
        </p:nvGraphicFramePr>
        <p:xfrm>
          <a:off x="0" y="7144"/>
          <a:ext cx="9143999" cy="513635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1463">
                  <a:extLst>
                    <a:ext uri="{9D8B030D-6E8A-4147-A177-3AD203B41FA5}">
                      <a16:colId xmlns:a16="http://schemas.microsoft.com/office/drawing/2014/main" val="189259016"/>
                    </a:ext>
                  </a:extLst>
                </a:gridCol>
                <a:gridCol w="2786062">
                  <a:extLst>
                    <a:ext uri="{9D8B030D-6E8A-4147-A177-3AD203B41FA5}">
                      <a16:colId xmlns:a16="http://schemas.microsoft.com/office/drawing/2014/main" val="1137476352"/>
                    </a:ext>
                  </a:extLst>
                </a:gridCol>
                <a:gridCol w="1307306">
                  <a:extLst>
                    <a:ext uri="{9D8B030D-6E8A-4147-A177-3AD203B41FA5}">
                      <a16:colId xmlns:a16="http://schemas.microsoft.com/office/drawing/2014/main" val="3856902083"/>
                    </a:ext>
                  </a:extLst>
                </a:gridCol>
                <a:gridCol w="828675">
                  <a:extLst>
                    <a:ext uri="{9D8B030D-6E8A-4147-A177-3AD203B41FA5}">
                      <a16:colId xmlns:a16="http://schemas.microsoft.com/office/drawing/2014/main" val="915419098"/>
                    </a:ext>
                  </a:extLst>
                </a:gridCol>
                <a:gridCol w="878682">
                  <a:extLst>
                    <a:ext uri="{9D8B030D-6E8A-4147-A177-3AD203B41FA5}">
                      <a16:colId xmlns:a16="http://schemas.microsoft.com/office/drawing/2014/main" val="724487575"/>
                    </a:ext>
                  </a:extLst>
                </a:gridCol>
                <a:gridCol w="3071811">
                  <a:extLst>
                    <a:ext uri="{9D8B030D-6E8A-4147-A177-3AD203B41FA5}">
                      <a16:colId xmlns:a16="http://schemas.microsoft.com/office/drawing/2014/main" val="227678740"/>
                    </a:ext>
                  </a:extLst>
                </a:gridCol>
              </a:tblGrid>
              <a:tr h="563923">
                <a:tc>
                  <a:txBody>
                    <a:bodyPr/>
                    <a:lstStyle/>
                    <a:p>
                      <a:pPr algn="just" fontAlgn="b">
                        <a:lnSpc>
                          <a:spcPct val="150000"/>
                        </a:lnSpc>
                      </a:pPr>
                      <a:endParaRPr lang="es-419" sz="1200" b="0" i="0" u="none" strike="noStrike"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>
                        <a:lnSpc>
                          <a:spcPct val="150000"/>
                        </a:lnSpc>
                      </a:pPr>
                      <a:r>
                        <a:rPr lang="es-419" sz="1200" b="1" u="none" strike="noStrike" dirty="0">
                          <a:effectLst/>
                          <a:latin typeface="+mn-lt"/>
                        </a:rPr>
                        <a:t>Acciones</a:t>
                      </a:r>
                      <a:endParaRPr lang="es-419" sz="1200" b="1" i="0" u="none" strike="noStrike" dirty="0"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>
                        <a:lnSpc>
                          <a:spcPct val="150000"/>
                        </a:lnSpc>
                      </a:pPr>
                      <a:r>
                        <a:rPr lang="es-419" sz="1200" b="1" u="none" strike="noStrike">
                          <a:effectLst/>
                          <a:latin typeface="+mn-lt"/>
                        </a:rPr>
                        <a:t>Responsable</a:t>
                      </a:r>
                      <a:endParaRPr lang="es-419" sz="1200" b="1" i="0" u="none" strike="noStrike"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>
                        <a:lnSpc>
                          <a:spcPct val="150000"/>
                        </a:lnSpc>
                      </a:pPr>
                      <a:r>
                        <a:rPr lang="es-419" sz="1200" b="1" u="none" strike="noStrike">
                          <a:effectLst/>
                          <a:latin typeface="+mn-lt"/>
                        </a:rPr>
                        <a:t>Fecha estimada</a:t>
                      </a:r>
                      <a:endParaRPr lang="es-419" sz="1200" b="1" i="0" u="none" strike="noStrike"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>
                        <a:lnSpc>
                          <a:spcPct val="150000"/>
                        </a:lnSpc>
                      </a:pPr>
                      <a:r>
                        <a:rPr lang="es-419" sz="1200" b="1" u="none" strike="noStrike">
                          <a:effectLst/>
                          <a:latin typeface="+mn-lt"/>
                        </a:rPr>
                        <a:t>Estatus</a:t>
                      </a:r>
                      <a:endParaRPr lang="es-419" sz="1200" b="1" i="0" u="none" strike="noStrike"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>
                        <a:lnSpc>
                          <a:spcPct val="150000"/>
                        </a:lnSpc>
                      </a:pPr>
                      <a:r>
                        <a:rPr lang="es-419" sz="1200" b="1" u="none" strike="noStrike" dirty="0">
                          <a:effectLst/>
                          <a:latin typeface="+mn-lt"/>
                        </a:rPr>
                        <a:t>Comentarios</a:t>
                      </a:r>
                      <a:endParaRPr lang="es-419" sz="1200" b="1" i="0" u="none" strike="noStrike" dirty="0"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8031257"/>
                  </a:ext>
                </a:extLst>
              </a:tr>
              <a:tr h="1127847">
                <a:tc>
                  <a:txBody>
                    <a:bodyPr/>
                    <a:lstStyle/>
                    <a:p>
                      <a:pPr algn="just" fontAlgn="t">
                        <a:lnSpc>
                          <a:spcPct val="150000"/>
                        </a:lnSpc>
                      </a:pPr>
                      <a:r>
                        <a:rPr lang="es-419" sz="1200" u="none" strike="noStrike">
                          <a:effectLst/>
                          <a:latin typeface="+mn-lt"/>
                        </a:rPr>
                        <a:t>1</a:t>
                      </a:r>
                      <a:endParaRPr lang="es-419" sz="1200" b="1" i="0" u="none" strike="noStrike">
                        <a:effectLst/>
                        <a:latin typeface="+mn-lt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 fontAlgn="ctr">
                        <a:lnSpc>
                          <a:spcPct val="150000"/>
                        </a:lnSpc>
                      </a:pPr>
                      <a:r>
                        <a:rPr lang="es-ES" sz="1200" u="none" strike="noStrike" dirty="0">
                          <a:effectLst/>
                          <a:latin typeface="+mn-lt"/>
                        </a:rPr>
                        <a:t>Consultar con SOIN el Flujo para la atención de consultas u observaciones en el sistema Regístrelo y compartirlo con los miembros de la COESAINCO.</a:t>
                      </a:r>
                      <a:endParaRPr lang="es-ES" sz="1200" b="0" i="0" u="none" strike="noStrike" dirty="0"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just" fontAlgn="ctr">
                        <a:lnSpc>
                          <a:spcPct val="150000"/>
                        </a:lnSpc>
                      </a:pPr>
                      <a:r>
                        <a:rPr lang="es-419" sz="1200" u="none" strike="noStrike">
                          <a:effectLst/>
                          <a:latin typeface="+mn-lt"/>
                        </a:rPr>
                        <a:t>Dra. Xiomara Vega Cruz </a:t>
                      </a:r>
                      <a:endParaRPr lang="es-419" sz="1200" b="0" i="0" u="none" strike="noStrike"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just" fontAlgn="ctr">
                        <a:lnSpc>
                          <a:spcPct val="150000"/>
                        </a:lnSpc>
                      </a:pPr>
                      <a:r>
                        <a:rPr lang="es-419" sz="1200" u="none" strike="noStrike">
                          <a:effectLst/>
                          <a:latin typeface="+mn-lt"/>
                        </a:rPr>
                        <a:t>01/11/23</a:t>
                      </a:r>
                      <a:endParaRPr lang="es-419" sz="1200" b="0" i="0" u="none" strike="noStrike"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just" fontAlgn="ctr">
                        <a:lnSpc>
                          <a:spcPct val="150000"/>
                        </a:lnSpc>
                      </a:pPr>
                      <a:r>
                        <a:rPr lang="es-419" sz="1200" u="none" strike="noStrike">
                          <a:effectLst/>
                          <a:latin typeface="+mn-lt"/>
                        </a:rPr>
                        <a:t>Finalizado</a:t>
                      </a:r>
                      <a:endParaRPr lang="es-419" sz="1200" b="0" i="0" u="none" strike="noStrike"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just" fontAlgn="ctr">
                        <a:lnSpc>
                          <a:spcPct val="150000"/>
                        </a:lnSpc>
                      </a:pPr>
                      <a:r>
                        <a:rPr lang="es-419" sz="1200" u="none" strike="noStrike" dirty="0">
                          <a:effectLst/>
                          <a:latin typeface="+mn-lt"/>
                        </a:rPr>
                        <a:t>Se </a:t>
                      </a:r>
                      <a:r>
                        <a:rPr lang="es-419" sz="1200" u="none" strike="noStrike" dirty="0" err="1">
                          <a:effectLst/>
                          <a:latin typeface="+mn-lt"/>
                        </a:rPr>
                        <a:t>envio</a:t>
                      </a:r>
                      <a:r>
                        <a:rPr lang="es-419" sz="1200" u="none" strike="noStrike" dirty="0">
                          <a:effectLst/>
                          <a:latin typeface="+mn-lt"/>
                        </a:rPr>
                        <a:t> mediante correo electrónico </a:t>
                      </a:r>
                      <a:endParaRPr lang="es-419" sz="1200" b="0" i="0" u="none" strike="noStrike" dirty="0"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283012805"/>
                  </a:ext>
                </a:extLst>
              </a:tr>
              <a:tr h="1188893">
                <a:tc>
                  <a:txBody>
                    <a:bodyPr/>
                    <a:lstStyle/>
                    <a:p>
                      <a:pPr algn="just" fontAlgn="t">
                        <a:lnSpc>
                          <a:spcPct val="150000"/>
                        </a:lnSpc>
                      </a:pPr>
                      <a:r>
                        <a:rPr lang="es-419" sz="1200" u="none" strike="noStrike">
                          <a:effectLst/>
                          <a:latin typeface="+mn-lt"/>
                        </a:rPr>
                        <a:t>2</a:t>
                      </a:r>
                      <a:endParaRPr lang="es-419" sz="1200" b="1" i="0" u="none" strike="noStrike">
                        <a:effectLst/>
                        <a:latin typeface="+mn-lt"/>
                      </a:endParaRPr>
                    </a:p>
                  </a:txBody>
                  <a:tcPr marL="0" marR="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>
                        <a:lnSpc>
                          <a:spcPct val="150000"/>
                        </a:lnSpc>
                      </a:pPr>
                      <a:r>
                        <a:rPr lang="es-ES" sz="1200" u="none" strike="noStrike" dirty="0">
                          <a:effectLst/>
                          <a:latin typeface="+mn-lt"/>
                        </a:rPr>
                        <a:t>Compartir un resumen más gráfico y amigable sobre el SINOVAC, compartir la presentación Caracterización del SINOVAC.</a:t>
                      </a:r>
                      <a:endParaRPr lang="es-ES" sz="1200" b="0" i="0" u="none" strike="noStrike" dirty="0"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>
                        <a:lnSpc>
                          <a:spcPct val="150000"/>
                        </a:lnSpc>
                      </a:pPr>
                      <a:r>
                        <a:rPr lang="es-419" sz="1200" u="none" strike="noStrike">
                          <a:effectLst/>
                          <a:latin typeface="+mn-lt"/>
                        </a:rPr>
                        <a:t>Dra. Xiomara Vega Cruz </a:t>
                      </a:r>
                      <a:endParaRPr lang="es-419" sz="1200" b="0" i="0" u="none" strike="noStrike"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>
                        <a:lnSpc>
                          <a:spcPct val="150000"/>
                        </a:lnSpc>
                      </a:pPr>
                      <a:r>
                        <a:rPr lang="es-419" sz="1200" u="none" strike="noStrike">
                          <a:effectLst/>
                          <a:latin typeface="+mn-lt"/>
                        </a:rPr>
                        <a:t>01/11/23</a:t>
                      </a:r>
                      <a:endParaRPr lang="es-419" sz="1200" b="0" i="0" u="none" strike="noStrike"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>
                        <a:lnSpc>
                          <a:spcPct val="150000"/>
                        </a:lnSpc>
                      </a:pPr>
                      <a:r>
                        <a:rPr lang="es-419" sz="1200" u="none" strike="noStrike">
                          <a:effectLst/>
                          <a:latin typeface="+mn-lt"/>
                        </a:rPr>
                        <a:t>Finalizado</a:t>
                      </a:r>
                      <a:endParaRPr lang="es-419" sz="1200" b="0" i="0" u="none" strike="noStrike"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>
                        <a:lnSpc>
                          <a:spcPct val="150000"/>
                        </a:lnSpc>
                      </a:pPr>
                      <a:r>
                        <a:rPr lang="es-419" sz="1200" u="none" strike="noStrike" dirty="0">
                          <a:effectLst/>
                          <a:latin typeface="+mn-lt"/>
                        </a:rPr>
                        <a:t>Se envió mediante correo electrónico la presentación utilizada, se tiene pendiente el “resumen”. </a:t>
                      </a:r>
                    </a:p>
                  </a:txBody>
                  <a:tcPr marL="0" marR="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2350273"/>
                  </a:ext>
                </a:extLst>
              </a:tr>
              <a:tr h="1127847">
                <a:tc>
                  <a:txBody>
                    <a:bodyPr/>
                    <a:lstStyle/>
                    <a:p>
                      <a:pPr algn="just" fontAlgn="t">
                        <a:lnSpc>
                          <a:spcPct val="150000"/>
                        </a:lnSpc>
                      </a:pPr>
                      <a:r>
                        <a:rPr lang="es-419" sz="1200" u="none" strike="noStrike">
                          <a:effectLst/>
                          <a:latin typeface="+mn-lt"/>
                        </a:rPr>
                        <a:t>3</a:t>
                      </a:r>
                      <a:endParaRPr lang="es-419" sz="1200" b="1" i="0" u="none" strike="noStrike">
                        <a:effectLst/>
                        <a:latin typeface="+mn-lt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 fontAlgn="ctr">
                        <a:lnSpc>
                          <a:spcPct val="150000"/>
                        </a:lnSpc>
                      </a:pPr>
                      <a:r>
                        <a:rPr lang="es-ES" sz="1200" u="none" strike="noStrike" dirty="0">
                          <a:effectLst/>
                          <a:latin typeface="+mn-lt"/>
                        </a:rPr>
                        <a:t>En referencia al transitorio (consulta planteada por Yaruma Vásquez) </a:t>
                      </a:r>
                      <a:endParaRPr lang="es-ES" sz="1200" b="0" i="0" u="none" strike="noStrike" dirty="0"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just" fontAlgn="ctr">
                        <a:lnSpc>
                          <a:spcPct val="150000"/>
                        </a:lnSpc>
                      </a:pPr>
                      <a:r>
                        <a:rPr lang="es-419" sz="1200" u="none" strike="noStrike" dirty="0">
                          <a:effectLst/>
                          <a:latin typeface="+mn-lt"/>
                        </a:rPr>
                        <a:t>Licda. Laura Vargas Sánchez                                  Dra. Andrea Morales Fiesler </a:t>
                      </a:r>
                      <a:endParaRPr lang="es-419" sz="1200" b="0" i="0" u="none" strike="noStrike" dirty="0"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just" fontAlgn="ctr">
                        <a:lnSpc>
                          <a:spcPct val="150000"/>
                        </a:lnSpc>
                      </a:pPr>
                      <a:r>
                        <a:rPr lang="es-419" sz="1200" u="none" strike="noStrike" dirty="0">
                          <a:effectLst/>
                          <a:latin typeface="+mn-lt"/>
                        </a:rPr>
                        <a:t>03/11/23</a:t>
                      </a:r>
                      <a:endParaRPr lang="es-419" sz="1200" b="0" i="0" u="none" strike="noStrike" dirty="0"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just" fontAlgn="ctr">
                        <a:lnSpc>
                          <a:spcPct val="150000"/>
                        </a:lnSpc>
                      </a:pPr>
                      <a:r>
                        <a:rPr lang="es-419" sz="1200" u="none" strike="noStrike" dirty="0">
                          <a:effectLst/>
                          <a:latin typeface="+mn-lt"/>
                        </a:rPr>
                        <a:t>En proceso</a:t>
                      </a:r>
                      <a:endParaRPr lang="es-419" sz="1200" b="0" i="0" u="none" strike="noStrike" dirty="0"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just" fontAlgn="ctr">
                        <a:lnSpc>
                          <a:spcPct val="150000"/>
                        </a:lnSpc>
                      </a:pPr>
                      <a:r>
                        <a:rPr lang="es-ES" sz="1200" u="none" strike="noStrike" dirty="0">
                          <a:effectLst/>
                          <a:latin typeface="+mn-lt"/>
                        </a:rPr>
                        <a:t>La Dra. Gabriela Infante hará aclaración.</a:t>
                      </a:r>
                      <a:endParaRPr lang="es-ES" sz="1200" b="0" i="0" u="none" strike="noStrike" dirty="0"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924424125"/>
                  </a:ext>
                </a:extLst>
              </a:tr>
              <a:tr h="1127847">
                <a:tc>
                  <a:txBody>
                    <a:bodyPr/>
                    <a:lstStyle/>
                    <a:p>
                      <a:pPr algn="just" fontAlgn="t">
                        <a:lnSpc>
                          <a:spcPct val="150000"/>
                        </a:lnSpc>
                      </a:pPr>
                      <a:r>
                        <a:rPr lang="es-419" sz="1200" u="none" strike="noStrike">
                          <a:effectLst/>
                          <a:latin typeface="+mn-lt"/>
                        </a:rPr>
                        <a:t>4</a:t>
                      </a:r>
                      <a:endParaRPr lang="es-419" sz="1200" b="1" i="0" u="none" strike="noStrike">
                        <a:effectLst/>
                        <a:latin typeface="+mn-lt"/>
                      </a:endParaRPr>
                    </a:p>
                  </a:txBody>
                  <a:tcPr marL="0" marR="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>
                        <a:lnSpc>
                          <a:spcPct val="150000"/>
                        </a:lnSpc>
                      </a:pPr>
                      <a:r>
                        <a:rPr lang="es-ES" sz="1200" u="none" strike="noStrike" dirty="0">
                          <a:effectLst/>
                          <a:latin typeface="+mn-lt"/>
                        </a:rPr>
                        <a:t>Compartir de manera general un documento, muy básico sobre la información que tiene que contener los poderes. </a:t>
                      </a:r>
                      <a:endParaRPr lang="es-ES" sz="1200" b="0" i="0" u="none" strike="noStrike" dirty="0"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>
                        <a:lnSpc>
                          <a:spcPct val="150000"/>
                        </a:lnSpc>
                      </a:pPr>
                      <a:r>
                        <a:rPr lang="es-419" sz="1200" u="none" strike="noStrike" dirty="0">
                          <a:effectLst/>
                          <a:latin typeface="+mn-lt"/>
                        </a:rPr>
                        <a:t>Licda. Laura Vargas Sánchez  </a:t>
                      </a:r>
                      <a:endParaRPr lang="es-419" sz="1200" b="0" i="0" u="none" strike="noStrike" dirty="0"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>
                        <a:lnSpc>
                          <a:spcPct val="150000"/>
                        </a:lnSpc>
                      </a:pPr>
                      <a:r>
                        <a:rPr lang="es-419" sz="1200" u="none" strike="noStrike" dirty="0">
                          <a:effectLst/>
                          <a:latin typeface="+mn-lt"/>
                        </a:rPr>
                        <a:t>01/11/23</a:t>
                      </a:r>
                      <a:endParaRPr lang="es-419" sz="1200" b="0" i="0" u="none" strike="noStrike" dirty="0"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>
                        <a:lnSpc>
                          <a:spcPct val="150000"/>
                        </a:lnSpc>
                      </a:pPr>
                      <a:r>
                        <a:rPr lang="es-419" sz="1200" u="none" strike="noStrike" dirty="0">
                          <a:effectLst/>
                          <a:latin typeface="+mn-lt"/>
                        </a:rPr>
                        <a:t>Finalizado</a:t>
                      </a:r>
                      <a:endParaRPr lang="es-419" sz="1200" b="0" i="0" u="none" strike="noStrike" dirty="0"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>
                        <a:lnSpc>
                          <a:spcPct val="150000"/>
                        </a:lnSpc>
                      </a:pPr>
                      <a:r>
                        <a:rPr lang="es-419" sz="1200" u="none" strike="noStrike" dirty="0">
                          <a:effectLst/>
                          <a:latin typeface="+mn-lt"/>
                        </a:rPr>
                        <a:t>Se envió mediante correo electrónico </a:t>
                      </a:r>
                      <a:endParaRPr lang="es-419" sz="1200" b="0" i="0" u="none" strike="noStrike" dirty="0"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95427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73093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7FE4BDDD-1F65-A921-E318-D4519880E29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677582"/>
            <a:ext cx="8521700" cy="573088"/>
          </a:xfrm>
          <a:prstGeom prst="rect">
            <a:avLst/>
          </a:prstGeom>
        </p:spPr>
        <p:txBody>
          <a:bodyPr>
            <a:noAutofit/>
          </a:bodyPr>
          <a:lstStyle>
            <a:lvl1pPr indent="114300" algn="ctr">
              <a:lnSpc>
                <a:spcPct val="170000"/>
              </a:lnSpc>
              <a:defRPr sz="2800" b="1"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r>
              <a:rPr sz="2000" dirty="0" err="1"/>
              <a:t>Comentarios</a:t>
            </a:r>
            <a:r>
              <a:rPr sz="2000" dirty="0"/>
              <a:t> a </a:t>
            </a:r>
            <a:r>
              <a:rPr sz="2000" dirty="0" err="1"/>
              <a:t>oficio</a:t>
            </a:r>
            <a:r>
              <a:rPr sz="2000" dirty="0"/>
              <a:t> MS-DRPIS-UR-</a:t>
            </a:r>
            <a:r>
              <a:rPr lang="es-CR" sz="2000" dirty="0"/>
              <a:t>2793</a:t>
            </a:r>
            <a:r>
              <a:rPr sz="2000" dirty="0"/>
              <a:t>- 2023 </a:t>
            </a:r>
            <a:r>
              <a:rPr sz="2000" dirty="0" err="1"/>
              <a:t>tiempos</a:t>
            </a:r>
            <a:r>
              <a:rPr sz="2000" dirty="0"/>
              <a:t> de atención de </a:t>
            </a:r>
            <a:r>
              <a:rPr sz="2000" dirty="0" err="1"/>
              <a:t>trámites</a:t>
            </a:r>
            <a:endParaRPr sz="2000" dirty="0"/>
          </a:p>
        </p:txBody>
      </p:sp>
      <p:sp>
        <p:nvSpPr>
          <p:cNvPr id="5" name="Marcador de texto 2">
            <a:extLst>
              <a:ext uri="{FF2B5EF4-FFF2-40B4-BE49-F238E27FC236}">
                <a16:creationId xmlns:a16="http://schemas.microsoft.com/office/drawing/2014/main" id="{DF92BA2F-CEFE-76D7-2195-38C9D4FF1DF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11700" y="2201023"/>
            <a:ext cx="8520112" cy="16773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indent="0" algn="ctr">
              <a:lnSpc>
                <a:spcPct val="150000"/>
              </a:lnSpc>
              <a:spcBef>
                <a:spcPts val="1000"/>
              </a:spcBef>
              <a:buNone/>
              <a:defRPr sz="2000"/>
            </a:pPr>
            <a:r>
              <a:rPr sz="1600" dirty="0"/>
              <a:t>Dra. </a:t>
            </a:r>
            <a:r>
              <a:rPr lang="es-MX" sz="1600" dirty="0"/>
              <a:t>Gabriela Infante Herrera</a:t>
            </a:r>
            <a:endParaRPr sz="1600" dirty="0"/>
          </a:p>
          <a:p>
            <a:pPr indent="0" algn="ctr">
              <a:lnSpc>
                <a:spcPct val="150000"/>
              </a:lnSpc>
              <a:spcBef>
                <a:spcPts val="1000"/>
              </a:spcBef>
              <a:buNone/>
              <a:defRPr sz="2000"/>
            </a:pPr>
            <a:r>
              <a:rPr sz="1600" dirty="0"/>
              <a:t>Jefe </a:t>
            </a:r>
            <a:r>
              <a:rPr lang="es-MX" sz="1600" dirty="0"/>
              <a:t>a. i </a:t>
            </a:r>
            <a:r>
              <a:rPr sz="1600" dirty="0"/>
              <a:t>Unidad de </a:t>
            </a:r>
            <a:r>
              <a:rPr lang="es-CR" sz="1600" dirty="0"/>
              <a:t>Registros</a:t>
            </a:r>
          </a:p>
          <a:p>
            <a:pPr indent="0" algn="ctr">
              <a:lnSpc>
                <a:spcPct val="150000"/>
              </a:lnSpc>
              <a:spcBef>
                <a:spcPts val="1000"/>
              </a:spcBef>
              <a:buNone/>
              <a:defRPr sz="2000" b="1"/>
            </a:pPr>
            <a:r>
              <a:rPr sz="1600" dirty="0"/>
              <a:t>Dirección de Regulación Productos de Interés Sanitario </a:t>
            </a:r>
            <a:endParaRPr sz="1600" dirty="0">
              <a:latin typeface="Segoe UI"/>
              <a:ea typeface="Segoe UI"/>
              <a:cs typeface="Segoe UI"/>
              <a:sym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24084186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36B201B0-B76B-32B1-3301-F1F21846F4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600" y="866308"/>
            <a:ext cx="8521700" cy="573088"/>
          </a:xfrm>
        </p:spPr>
        <p:txBody>
          <a:bodyPr>
            <a:normAutofit/>
          </a:bodyPr>
          <a:lstStyle/>
          <a:p>
            <a:pPr algn="ctr"/>
            <a:r>
              <a:rPr lang="es-419" sz="2400" b="1" dirty="0"/>
              <a:t>Asuntos varios </a:t>
            </a:r>
            <a:endParaRPr lang="es-419" sz="2400" dirty="0"/>
          </a:p>
        </p:txBody>
      </p:sp>
      <p:sp>
        <p:nvSpPr>
          <p:cNvPr id="5" name="Marcador de texto 2">
            <a:extLst>
              <a:ext uri="{FF2B5EF4-FFF2-40B4-BE49-F238E27FC236}">
                <a16:creationId xmlns:a16="http://schemas.microsoft.com/office/drawing/2014/main" id="{8CC34EAC-A11C-B0B5-CF4E-845774BC842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36106" y="1439396"/>
            <a:ext cx="8521700" cy="283676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CR" dirty="0">
              <a:solidFill>
                <a:srgbClr val="000000"/>
              </a:solidFill>
              <a:latin typeface="-apple-system"/>
            </a:endParaRPr>
          </a:p>
          <a:p>
            <a:pPr marL="114300" indent="0" fontAlgn="base">
              <a:buFont typeface="Arial" panose="020B0604020202020204" pitchFamily="34" charset="0"/>
              <a:buNone/>
            </a:pPr>
            <a:endParaRPr lang="en-US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358775" indent="-358775" algn="just" fontAlgn="base">
              <a:buFont typeface="Wingdings" panose="05000000000000000000" pitchFamily="2" charset="2"/>
              <a:buChar char="Ø"/>
            </a:pPr>
            <a:r>
              <a:rPr lang="es-CR" sz="2000" dirty="0">
                <a:solidFill>
                  <a:srgbClr val="000000"/>
                </a:solidFill>
                <a:latin typeface="Calibri"/>
              </a:rPr>
              <a:t>Fecha próxima reunión viernes 08 de Diciembre </a:t>
            </a:r>
          </a:p>
          <a:p>
            <a:pPr algn="just" fontAlgn="base"/>
            <a:endParaRPr lang="es-CR" sz="2000" dirty="0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919139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53AF59-F2CD-C111-9A71-72E37DBDE623}"/>
              </a:ext>
            </a:extLst>
          </p:cNvPr>
          <p:cNvSpPr txBox="1">
            <a:spLocks/>
          </p:cNvSpPr>
          <p:nvPr/>
        </p:nvSpPr>
        <p:spPr>
          <a:xfrm>
            <a:off x="550940" y="1068224"/>
            <a:ext cx="8332677" cy="10596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spcBef>
                <a:spcPts val="1500"/>
              </a:spcBef>
              <a:defRPr sz="2100"/>
            </a:pPr>
            <a:br>
              <a:rPr lang="es-ES" sz="1800" dirty="0"/>
            </a:br>
            <a:r>
              <a:rPr lang="es-ES" sz="1800" b="1" dirty="0">
                <a:solidFill>
                  <a:srgbClr val="182951"/>
                </a:solidFill>
                <a:sym typeface="Calibri"/>
              </a:rPr>
              <a:t>Comisión de Enlace Salud, Industria y Comercio​</a:t>
            </a:r>
            <a:br>
              <a:rPr lang="es-ES" sz="1800" b="1" dirty="0">
                <a:solidFill>
                  <a:srgbClr val="182951"/>
                </a:solidFill>
                <a:sym typeface="Calibri"/>
              </a:rPr>
            </a:br>
            <a:r>
              <a:rPr lang="es-ES" sz="1800" b="1" dirty="0">
                <a:solidFill>
                  <a:srgbClr val="182951"/>
                </a:solidFill>
                <a:sym typeface="Calibri"/>
              </a:rPr>
              <a:t>(COESAINCO DE N°38894-S)</a:t>
            </a:r>
            <a:br>
              <a:rPr lang="es-ES" sz="1800" b="1" dirty="0">
                <a:latin typeface="+mj-lt"/>
                <a:ea typeface="+mj-ea"/>
                <a:cs typeface="+mj-cs"/>
                <a:sym typeface="Calibri"/>
              </a:rPr>
            </a:br>
            <a:endParaRPr lang="es-ES" sz="1800" b="1" dirty="0"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3" name="Marcador de contenido 5">
            <a:extLst>
              <a:ext uri="{FF2B5EF4-FFF2-40B4-BE49-F238E27FC236}">
                <a16:creationId xmlns:a16="http://schemas.microsoft.com/office/drawing/2014/main" id="{1E6528BA-B65D-5FDA-A62B-99ACB626658E}"/>
              </a:ext>
            </a:extLst>
          </p:cNvPr>
          <p:cNvSpPr txBox="1">
            <a:spLocks/>
          </p:cNvSpPr>
          <p:nvPr/>
        </p:nvSpPr>
        <p:spPr>
          <a:xfrm>
            <a:off x="509220" y="2377825"/>
            <a:ext cx="8125560" cy="14827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lnSpc>
                <a:spcPct val="150000"/>
              </a:lnSpc>
              <a:buSzTx/>
              <a:defRPr sz="2000"/>
            </a:pPr>
            <a:r>
              <a:rPr lang="es-ES" sz="1400" dirty="0"/>
              <a:t>Dra. Xiomara Vega Cruz </a:t>
            </a:r>
            <a:br>
              <a:rPr lang="es-ES" sz="1400" dirty="0"/>
            </a:br>
            <a:r>
              <a:rPr lang="es-ES" sz="1400" b="1" dirty="0"/>
              <a:t>Dirección de Regulación Productos de Interés Sanitario </a:t>
            </a:r>
            <a:r>
              <a:rPr lang="es-ES" sz="1400" dirty="0"/>
              <a:t>​</a:t>
            </a:r>
            <a:br>
              <a:rPr lang="es-ES" sz="1400" dirty="0"/>
            </a:br>
            <a:r>
              <a:rPr lang="es-ES" sz="1400" b="1" dirty="0"/>
              <a:t>03 de Noviembre 2023</a:t>
            </a:r>
          </a:p>
        </p:txBody>
      </p:sp>
    </p:spTree>
    <p:extLst>
      <p:ext uri="{BB962C8B-B14F-4D97-AF65-F5344CB8AC3E}">
        <p14:creationId xmlns:p14="http://schemas.microsoft.com/office/powerpoint/2010/main" val="2593633880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314</TotalTime>
  <Words>371</Words>
  <Application>Microsoft Office PowerPoint</Application>
  <PresentationFormat>Presentación en pantalla (16:9)</PresentationFormat>
  <Paragraphs>52</Paragraphs>
  <Slides>9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5" baseType="lpstr">
      <vt:lpstr>-apple-system</vt:lpstr>
      <vt:lpstr>Arial</vt:lpstr>
      <vt:lpstr>Calibri</vt:lpstr>
      <vt:lpstr>Segoe UI</vt:lpstr>
      <vt:lpstr>Wingdings</vt:lpstr>
      <vt:lpstr>Simple Light</vt:lpstr>
      <vt:lpstr>Presentación de PowerPoint</vt:lpstr>
      <vt:lpstr>Aprobación de la Agenda para la Sesión Ordinaria No. 06-2023  </vt:lpstr>
      <vt:lpstr>Presentación de PowerPoint</vt:lpstr>
      <vt:lpstr>Aprobación del acta de la Sesión 05-2023</vt:lpstr>
      <vt:lpstr>Seguimiento de compromisos adquiridos en la sesión 05- 2023</vt:lpstr>
      <vt:lpstr>Presentación de PowerPoint</vt:lpstr>
      <vt:lpstr>Comentarios a oficio MS-DRPIS-UR-2793- 2023 tiempos de atención de trámites</vt:lpstr>
      <vt:lpstr>Asuntos varios 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 principal</dc:title>
  <dc:creator>PAMELA</dc:creator>
  <cp:lastModifiedBy>Pamela Alejandra Aguirres Cordero</cp:lastModifiedBy>
  <cp:revision>15</cp:revision>
  <dcterms:modified xsi:type="dcterms:W3CDTF">2023-11-03T14:12:41Z</dcterms:modified>
</cp:coreProperties>
</file>